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44"/>
  </p:notesMasterIdLst>
  <p:sldIdLst>
    <p:sldId id="537" r:id="rId2"/>
    <p:sldId id="538" r:id="rId3"/>
    <p:sldId id="583" r:id="rId4"/>
    <p:sldId id="760" r:id="rId5"/>
    <p:sldId id="386" r:id="rId6"/>
    <p:sldId id="656" r:id="rId7"/>
    <p:sldId id="616" r:id="rId8"/>
    <p:sldId id="617" r:id="rId9"/>
    <p:sldId id="620" r:id="rId10"/>
    <p:sldId id="692" r:id="rId11"/>
    <p:sldId id="764" r:id="rId12"/>
    <p:sldId id="727" r:id="rId13"/>
    <p:sldId id="762" r:id="rId14"/>
    <p:sldId id="618" r:id="rId15"/>
    <p:sldId id="763" r:id="rId16"/>
    <p:sldId id="728" r:id="rId17"/>
    <p:sldId id="621" r:id="rId18"/>
    <p:sldId id="729" r:id="rId19"/>
    <p:sldId id="694" r:id="rId20"/>
    <p:sldId id="765" r:id="rId21"/>
    <p:sldId id="659" r:id="rId22"/>
    <p:sldId id="766" r:id="rId23"/>
    <p:sldId id="619" r:id="rId24"/>
    <p:sldId id="767" r:id="rId25"/>
    <p:sldId id="733" r:id="rId26"/>
    <p:sldId id="691" r:id="rId27"/>
    <p:sldId id="735" r:id="rId28"/>
    <p:sldId id="738" r:id="rId29"/>
    <p:sldId id="695" r:id="rId30"/>
    <p:sldId id="693" r:id="rId31"/>
    <p:sldId id="736" r:id="rId32"/>
    <p:sldId id="768" r:id="rId33"/>
    <p:sldId id="737" r:id="rId34"/>
    <p:sldId id="739" r:id="rId35"/>
    <p:sldId id="769" r:id="rId36"/>
    <p:sldId id="740" r:id="rId37"/>
    <p:sldId id="770" r:id="rId38"/>
    <p:sldId id="771" r:id="rId39"/>
    <p:sldId id="743" r:id="rId40"/>
    <p:sldId id="741" r:id="rId41"/>
    <p:sldId id="744" r:id="rId42"/>
    <p:sldId id="754"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247" autoAdjust="0"/>
  </p:normalViewPr>
  <p:slideViewPr>
    <p:cSldViewPr snapToGrid="0">
      <p:cViewPr varScale="1">
        <p:scale>
          <a:sx n="143" d="100"/>
          <a:sy n="143" d="100"/>
        </p:scale>
        <p:origin x="126" y="4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C040DE-058D-4E45-B562-7453754B917C}" type="datetimeFigureOut">
              <a:rPr lang="en-US" smtClean="0"/>
              <a:t>8/11/2025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EDD54-0F8C-4169-A6FF-2F63DF2ACC48}" type="slidenum">
              <a:rPr lang="en-US" smtClean="0"/>
              <a:t>‹#›</a:t>
            </a:fld>
            <a:endParaRPr lang="en-US"/>
          </a:p>
        </p:txBody>
      </p:sp>
    </p:spTree>
    <p:extLst>
      <p:ext uri="{BB962C8B-B14F-4D97-AF65-F5344CB8AC3E}">
        <p14:creationId xmlns:p14="http://schemas.microsoft.com/office/powerpoint/2010/main" val="3547834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9EDD54-0F8C-4169-A6FF-2F63DF2ACC48}" type="slidenum">
              <a:rPr lang="en-US" smtClean="0"/>
              <a:t>1</a:t>
            </a:fld>
            <a:endParaRPr lang="en-US"/>
          </a:p>
        </p:txBody>
      </p:sp>
    </p:spTree>
    <p:extLst>
      <p:ext uri="{BB962C8B-B14F-4D97-AF65-F5344CB8AC3E}">
        <p14:creationId xmlns:p14="http://schemas.microsoft.com/office/powerpoint/2010/main" val="3731743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A97BB-2FCB-13E4-D567-8702ABDE29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1FB87A-7AC6-2AB3-8F67-FCC922518C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462FAD-2189-A54A-8A2D-E8779C8051C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001134F2-CE4F-0C5D-BC1D-38B17A50BAB9}"/>
              </a:ext>
            </a:extLst>
          </p:cNvPr>
          <p:cNvSpPr>
            <a:spLocks noGrp="1"/>
          </p:cNvSpPr>
          <p:nvPr>
            <p:ph type="sldNum" sz="quarter" idx="5"/>
          </p:nvPr>
        </p:nvSpPr>
        <p:spPr/>
        <p:txBody>
          <a:bodyPr/>
          <a:lstStyle/>
          <a:p>
            <a:fld id="{279EDD54-0F8C-4169-A6FF-2F63DF2ACC48}" type="slidenum">
              <a:rPr lang="en-US" smtClean="0"/>
              <a:t>10</a:t>
            </a:fld>
            <a:endParaRPr lang="en-US"/>
          </a:p>
        </p:txBody>
      </p:sp>
    </p:spTree>
    <p:extLst>
      <p:ext uri="{BB962C8B-B14F-4D97-AF65-F5344CB8AC3E}">
        <p14:creationId xmlns:p14="http://schemas.microsoft.com/office/powerpoint/2010/main" val="3051712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D0A6A1-40AF-FDF0-E7C4-D5AC517B11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0E44DF-593D-60DA-39DD-E27A2E09EA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608D0B-01DA-26C4-5BAE-71E2655501E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5C135195-EF7D-BC7D-D40C-72A3AAD3996A}"/>
              </a:ext>
            </a:extLst>
          </p:cNvPr>
          <p:cNvSpPr>
            <a:spLocks noGrp="1"/>
          </p:cNvSpPr>
          <p:nvPr>
            <p:ph type="sldNum" sz="quarter" idx="5"/>
          </p:nvPr>
        </p:nvSpPr>
        <p:spPr/>
        <p:txBody>
          <a:bodyPr/>
          <a:lstStyle/>
          <a:p>
            <a:fld id="{279EDD54-0F8C-4169-A6FF-2F63DF2ACC48}" type="slidenum">
              <a:rPr lang="en-US" smtClean="0"/>
              <a:t>11</a:t>
            </a:fld>
            <a:endParaRPr lang="en-US"/>
          </a:p>
        </p:txBody>
      </p:sp>
    </p:spTree>
    <p:extLst>
      <p:ext uri="{BB962C8B-B14F-4D97-AF65-F5344CB8AC3E}">
        <p14:creationId xmlns:p14="http://schemas.microsoft.com/office/powerpoint/2010/main" val="13915981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9D4C2A-00C5-B3E8-7517-C2055FD475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029578-0B93-75E8-06BD-AF7A112C0C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EDD214-B6BD-23E2-42FF-87C8503AACB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FC7DE2D9-2743-FC9E-BFE0-64D4046CDDAD}"/>
              </a:ext>
            </a:extLst>
          </p:cNvPr>
          <p:cNvSpPr>
            <a:spLocks noGrp="1"/>
          </p:cNvSpPr>
          <p:nvPr>
            <p:ph type="sldNum" sz="quarter" idx="5"/>
          </p:nvPr>
        </p:nvSpPr>
        <p:spPr/>
        <p:txBody>
          <a:bodyPr/>
          <a:lstStyle/>
          <a:p>
            <a:fld id="{279EDD54-0F8C-4169-A6FF-2F63DF2ACC48}" type="slidenum">
              <a:rPr lang="en-US" smtClean="0"/>
              <a:t>12</a:t>
            </a:fld>
            <a:endParaRPr lang="en-US"/>
          </a:p>
        </p:txBody>
      </p:sp>
    </p:spTree>
    <p:extLst>
      <p:ext uri="{BB962C8B-B14F-4D97-AF65-F5344CB8AC3E}">
        <p14:creationId xmlns:p14="http://schemas.microsoft.com/office/powerpoint/2010/main" val="820593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66FB0-4A2D-FA9D-42ED-2FC0F5CE2A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66EB31-DFAF-3423-2C87-872D4DE1BA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485D63-6CD4-DFA3-6456-F8081C9DF3B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4650C0AF-1C8C-B7F4-66F2-D423F7F40242}"/>
              </a:ext>
            </a:extLst>
          </p:cNvPr>
          <p:cNvSpPr>
            <a:spLocks noGrp="1"/>
          </p:cNvSpPr>
          <p:nvPr>
            <p:ph type="sldNum" sz="quarter" idx="5"/>
          </p:nvPr>
        </p:nvSpPr>
        <p:spPr/>
        <p:txBody>
          <a:bodyPr/>
          <a:lstStyle/>
          <a:p>
            <a:fld id="{279EDD54-0F8C-4169-A6FF-2F63DF2ACC48}" type="slidenum">
              <a:rPr lang="en-US" smtClean="0"/>
              <a:t>13</a:t>
            </a:fld>
            <a:endParaRPr lang="en-US"/>
          </a:p>
        </p:txBody>
      </p:sp>
    </p:spTree>
    <p:extLst>
      <p:ext uri="{BB962C8B-B14F-4D97-AF65-F5344CB8AC3E}">
        <p14:creationId xmlns:p14="http://schemas.microsoft.com/office/powerpoint/2010/main" val="42436923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73EED-986A-89A6-94BE-4D81E65DD2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BDD28E-F109-79EF-8F98-EFDDFA4DDF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A4518E-6794-295A-4BEE-EEB7A04820D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A76FF139-3421-FF45-9A34-D939278EB708}"/>
              </a:ext>
            </a:extLst>
          </p:cNvPr>
          <p:cNvSpPr>
            <a:spLocks noGrp="1"/>
          </p:cNvSpPr>
          <p:nvPr>
            <p:ph type="sldNum" sz="quarter" idx="5"/>
          </p:nvPr>
        </p:nvSpPr>
        <p:spPr/>
        <p:txBody>
          <a:bodyPr/>
          <a:lstStyle/>
          <a:p>
            <a:fld id="{279EDD54-0F8C-4169-A6FF-2F63DF2ACC48}" type="slidenum">
              <a:rPr lang="en-US" smtClean="0"/>
              <a:t>14</a:t>
            </a:fld>
            <a:endParaRPr lang="en-US"/>
          </a:p>
        </p:txBody>
      </p:sp>
    </p:spTree>
    <p:extLst>
      <p:ext uri="{BB962C8B-B14F-4D97-AF65-F5344CB8AC3E}">
        <p14:creationId xmlns:p14="http://schemas.microsoft.com/office/powerpoint/2010/main" val="1472148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529F93-EC4A-708B-8E8D-168DAD1C99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C18652-B03C-FBC6-7AE4-E50D86116D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49FA9E-0CD4-AA76-DA94-3F9BE8E1134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A889643-EC5D-D478-1C56-F49989FBBCEE}"/>
              </a:ext>
            </a:extLst>
          </p:cNvPr>
          <p:cNvSpPr>
            <a:spLocks noGrp="1"/>
          </p:cNvSpPr>
          <p:nvPr>
            <p:ph type="sldNum" sz="quarter" idx="5"/>
          </p:nvPr>
        </p:nvSpPr>
        <p:spPr/>
        <p:txBody>
          <a:bodyPr/>
          <a:lstStyle/>
          <a:p>
            <a:fld id="{279EDD54-0F8C-4169-A6FF-2F63DF2ACC48}" type="slidenum">
              <a:rPr lang="en-US" smtClean="0"/>
              <a:t>15</a:t>
            </a:fld>
            <a:endParaRPr lang="en-US"/>
          </a:p>
        </p:txBody>
      </p:sp>
    </p:spTree>
    <p:extLst>
      <p:ext uri="{BB962C8B-B14F-4D97-AF65-F5344CB8AC3E}">
        <p14:creationId xmlns:p14="http://schemas.microsoft.com/office/powerpoint/2010/main" val="2451319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EC19D5-8461-A832-DB64-5642D36047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A66E4B-4380-2A85-7110-8E7978980F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6F995A-CE5B-4B2C-90EC-CCEA89CAD37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C831D643-BCCF-074F-F51D-1476CE93F79C}"/>
              </a:ext>
            </a:extLst>
          </p:cNvPr>
          <p:cNvSpPr>
            <a:spLocks noGrp="1"/>
          </p:cNvSpPr>
          <p:nvPr>
            <p:ph type="sldNum" sz="quarter" idx="5"/>
          </p:nvPr>
        </p:nvSpPr>
        <p:spPr/>
        <p:txBody>
          <a:bodyPr/>
          <a:lstStyle/>
          <a:p>
            <a:fld id="{279EDD54-0F8C-4169-A6FF-2F63DF2ACC48}" type="slidenum">
              <a:rPr lang="en-US" smtClean="0"/>
              <a:t>16</a:t>
            </a:fld>
            <a:endParaRPr lang="en-US"/>
          </a:p>
        </p:txBody>
      </p:sp>
    </p:spTree>
    <p:extLst>
      <p:ext uri="{BB962C8B-B14F-4D97-AF65-F5344CB8AC3E}">
        <p14:creationId xmlns:p14="http://schemas.microsoft.com/office/powerpoint/2010/main" val="18133856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38FA6-C76B-799D-5ECB-7BB0A4B952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D59118-E16F-7914-E3CA-4390F8644A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3E65BB-50ED-6D8E-B513-CFFA93DEF7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57CC7B2E-080A-8DFC-7323-28B73BF28382}"/>
              </a:ext>
            </a:extLst>
          </p:cNvPr>
          <p:cNvSpPr>
            <a:spLocks noGrp="1"/>
          </p:cNvSpPr>
          <p:nvPr>
            <p:ph type="sldNum" sz="quarter" idx="5"/>
          </p:nvPr>
        </p:nvSpPr>
        <p:spPr/>
        <p:txBody>
          <a:bodyPr/>
          <a:lstStyle/>
          <a:p>
            <a:fld id="{279EDD54-0F8C-4169-A6FF-2F63DF2ACC48}" type="slidenum">
              <a:rPr lang="en-US" smtClean="0"/>
              <a:t>17</a:t>
            </a:fld>
            <a:endParaRPr lang="en-US"/>
          </a:p>
        </p:txBody>
      </p:sp>
    </p:spTree>
    <p:extLst>
      <p:ext uri="{BB962C8B-B14F-4D97-AF65-F5344CB8AC3E}">
        <p14:creationId xmlns:p14="http://schemas.microsoft.com/office/powerpoint/2010/main" val="1726619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3B8D5-B671-7A9A-6772-4E398A29D6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11FEE2-B602-5C02-BA18-372DDC74D0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C6FE52-EE98-EB00-A7C8-70ED1F58B27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1A2E5203-4989-8DC8-4492-67004A171C5B}"/>
              </a:ext>
            </a:extLst>
          </p:cNvPr>
          <p:cNvSpPr>
            <a:spLocks noGrp="1"/>
          </p:cNvSpPr>
          <p:nvPr>
            <p:ph type="sldNum" sz="quarter" idx="5"/>
          </p:nvPr>
        </p:nvSpPr>
        <p:spPr/>
        <p:txBody>
          <a:bodyPr/>
          <a:lstStyle/>
          <a:p>
            <a:fld id="{279EDD54-0F8C-4169-A6FF-2F63DF2ACC48}" type="slidenum">
              <a:rPr lang="en-US" smtClean="0"/>
              <a:t>18</a:t>
            </a:fld>
            <a:endParaRPr lang="en-US"/>
          </a:p>
        </p:txBody>
      </p:sp>
    </p:spTree>
    <p:extLst>
      <p:ext uri="{BB962C8B-B14F-4D97-AF65-F5344CB8AC3E}">
        <p14:creationId xmlns:p14="http://schemas.microsoft.com/office/powerpoint/2010/main" val="13511409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FD28D-DBCB-92F5-C286-57C76CD041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2EB0CF-ED57-025F-7E06-85FE6D99BD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F18742-E33C-63D0-3242-2B628EB79A7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7DD7E0F9-7D99-614E-B5D0-A874C401D92F}"/>
              </a:ext>
            </a:extLst>
          </p:cNvPr>
          <p:cNvSpPr>
            <a:spLocks noGrp="1"/>
          </p:cNvSpPr>
          <p:nvPr>
            <p:ph type="sldNum" sz="quarter" idx="5"/>
          </p:nvPr>
        </p:nvSpPr>
        <p:spPr/>
        <p:txBody>
          <a:bodyPr/>
          <a:lstStyle/>
          <a:p>
            <a:fld id="{279EDD54-0F8C-4169-A6FF-2F63DF2ACC48}" type="slidenum">
              <a:rPr lang="en-US" smtClean="0"/>
              <a:t>19</a:t>
            </a:fld>
            <a:endParaRPr lang="en-US"/>
          </a:p>
        </p:txBody>
      </p:sp>
    </p:spTree>
    <p:extLst>
      <p:ext uri="{BB962C8B-B14F-4D97-AF65-F5344CB8AC3E}">
        <p14:creationId xmlns:p14="http://schemas.microsoft.com/office/powerpoint/2010/main" val="2500373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4B0A9-BAA6-2443-B6F9-94A1213436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D87E3-E6CF-6674-EFD5-DB6352BD15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54A6C0-ACD5-49F5-DCB4-50ED5781C97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9467B4C7-7A90-E17E-0820-5523F5E25C9B}"/>
              </a:ext>
            </a:extLst>
          </p:cNvPr>
          <p:cNvSpPr>
            <a:spLocks noGrp="1"/>
          </p:cNvSpPr>
          <p:nvPr>
            <p:ph type="sldNum" sz="quarter" idx="5"/>
          </p:nvPr>
        </p:nvSpPr>
        <p:spPr/>
        <p:txBody>
          <a:bodyPr/>
          <a:lstStyle/>
          <a:p>
            <a:fld id="{279EDD54-0F8C-4169-A6FF-2F63DF2ACC48}" type="slidenum">
              <a:rPr lang="en-US" smtClean="0"/>
              <a:t>2</a:t>
            </a:fld>
            <a:endParaRPr lang="en-US"/>
          </a:p>
        </p:txBody>
      </p:sp>
    </p:spTree>
    <p:extLst>
      <p:ext uri="{BB962C8B-B14F-4D97-AF65-F5344CB8AC3E}">
        <p14:creationId xmlns:p14="http://schemas.microsoft.com/office/powerpoint/2010/main" val="16480207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72DBCC-2983-869F-00ED-B9AFA43AF8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82462A-9C5F-460A-6D24-8803A1AC4C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8D3FDD-5835-CA38-43FE-4390D20744E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E97B065E-C57C-43D6-B074-5F0E5C0480F9}"/>
              </a:ext>
            </a:extLst>
          </p:cNvPr>
          <p:cNvSpPr>
            <a:spLocks noGrp="1"/>
          </p:cNvSpPr>
          <p:nvPr>
            <p:ph type="sldNum" sz="quarter" idx="5"/>
          </p:nvPr>
        </p:nvSpPr>
        <p:spPr/>
        <p:txBody>
          <a:bodyPr/>
          <a:lstStyle/>
          <a:p>
            <a:fld id="{279EDD54-0F8C-4169-A6FF-2F63DF2ACC48}" type="slidenum">
              <a:rPr lang="en-US" smtClean="0"/>
              <a:t>20</a:t>
            </a:fld>
            <a:endParaRPr lang="en-US"/>
          </a:p>
        </p:txBody>
      </p:sp>
    </p:spTree>
    <p:extLst>
      <p:ext uri="{BB962C8B-B14F-4D97-AF65-F5344CB8AC3E}">
        <p14:creationId xmlns:p14="http://schemas.microsoft.com/office/powerpoint/2010/main" val="1627611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A35A3-4CC4-F3BE-FCD1-387E69BBF6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449CEA-B9D4-C390-4AF6-47139205B7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8DF70F-A996-D2B5-88ED-3E0DC2A9CBB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4BFC540-5822-9AEF-86FA-9D5A7BEF07FB}"/>
              </a:ext>
            </a:extLst>
          </p:cNvPr>
          <p:cNvSpPr>
            <a:spLocks noGrp="1"/>
          </p:cNvSpPr>
          <p:nvPr>
            <p:ph type="sldNum" sz="quarter" idx="5"/>
          </p:nvPr>
        </p:nvSpPr>
        <p:spPr/>
        <p:txBody>
          <a:bodyPr/>
          <a:lstStyle/>
          <a:p>
            <a:fld id="{279EDD54-0F8C-4169-A6FF-2F63DF2ACC48}" type="slidenum">
              <a:rPr lang="en-US" smtClean="0"/>
              <a:t>21</a:t>
            </a:fld>
            <a:endParaRPr lang="en-US"/>
          </a:p>
        </p:txBody>
      </p:sp>
    </p:spTree>
    <p:extLst>
      <p:ext uri="{BB962C8B-B14F-4D97-AF65-F5344CB8AC3E}">
        <p14:creationId xmlns:p14="http://schemas.microsoft.com/office/powerpoint/2010/main" val="29900156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2A5E5-933F-B3E0-428E-A8DFBC5898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70886E-0461-8844-EB66-EF834B5097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D3BC61-31D7-F5D0-0223-8CD76D122ED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218730A1-971A-B84F-62FF-9DD142268059}"/>
              </a:ext>
            </a:extLst>
          </p:cNvPr>
          <p:cNvSpPr>
            <a:spLocks noGrp="1"/>
          </p:cNvSpPr>
          <p:nvPr>
            <p:ph type="sldNum" sz="quarter" idx="5"/>
          </p:nvPr>
        </p:nvSpPr>
        <p:spPr/>
        <p:txBody>
          <a:bodyPr/>
          <a:lstStyle/>
          <a:p>
            <a:fld id="{279EDD54-0F8C-4169-A6FF-2F63DF2ACC48}" type="slidenum">
              <a:rPr lang="en-US" smtClean="0"/>
              <a:t>22</a:t>
            </a:fld>
            <a:endParaRPr lang="en-US"/>
          </a:p>
        </p:txBody>
      </p:sp>
    </p:spTree>
    <p:extLst>
      <p:ext uri="{BB962C8B-B14F-4D97-AF65-F5344CB8AC3E}">
        <p14:creationId xmlns:p14="http://schemas.microsoft.com/office/powerpoint/2010/main" val="23450007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7899-E994-C0EA-F587-C810621A9B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F544D6-F9F1-5CE3-3671-B50069A7CB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491FFE-D3E0-AC79-F18A-D34D7039AA7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AB975FCB-C53B-5378-DFEA-0924C8A62D4D}"/>
              </a:ext>
            </a:extLst>
          </p:cNvPr>
          <p:cNvSpPr>
            <a:spLocks noGrp="1"/>
          </p:cNvSpPr>
          <p:nvPr>
            <p:ph type="sldNum" sz="quarter" idx="5"/>
          </p:nvPr>
        </p:nvSpPr>
        <p:spPr/>
        <p:txBody>
          <a:bodyPr/>
          <a:lstStyle/>
          <a:p>
            <a:fld id="{279EDD54-0F8C-4169-A6FF-2F63DF2ACC48}" type="slidenum">
              <a:rPr lang="en-US" smtClean="0"/>
              <a:t>23</a:t>
            </a:fld>
            <a:endParaRPr lang="en-US"/>
          </a:p>
        </p:txBody>
      </p:sp>
    </p:spTree>
    <p:extLst>
      <p:ext uri="{BB962C8B-B14F-4D97-AF65-F5344CB8AC3E}">
        <p14:creationId xmlns:p14="http://schemas.microsoft.com/office/powerpoint/2010/main" val="40035537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7513C-8680-2DFF-1A75-CD3F9B36A7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57AAC6-1B7E-50EA-6AB2-8CDB08C598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8CA874-E5CB-1252-1056-23EA7B53DDE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44A4D3BD-DC40-9134-1C18-7EC795A3F7FB}"/>
              </a:ext>
            </a:extLst>
          </p:cNvPr>
          <p:cNvSpPr>
            <a:spLocks noGrp="1"/>
          </p:cNvSpPr>
          <p:nvPr>
            <p:ph type="sldNum" sz="quarter" idx="5"/>
          </p:nvPr>
        </p:nvSpPr>
        <p:spPr/>
        <p:txBody>
          <a:bodyPr/>
          <a:lstStyle/>
          <a:p>
            <a:fld id="{279EDD54-0F8C-4169-A6FF-2F63DF2ACC48}" type="slidenum">
              <a:rPr lang="en-US" smtClean="0"/>
              <a:t>24</a:t>
            </a:fld>
            <a:endParaRPr lang="en-US"/>
          </a:p>
        </p:txBody>
      </p:sp>
    </p:spTree>
    <p:extLst>
      <p:ext uri="{BB962C8B-B14F-4D97-AF65-F5344CB8AC3E}">
        <p14:creationId xmlns:p14="http://schemas.microsoft.com/office/powerpoint/2010/main" val="2146584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105AED-5025-E711-DA08-ABB6CE22C0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39CE6C-EC0A-1D24-74DD-C38CBB16DD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655D23-19FE-960A-F92A-940994F984F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1A6DADF7-3194-EDD0-0892-CF48AC6E5201}"/>
              </a:ext>
            </a:extLst>
          </p:cNvPr>
          <p:cNvSpPr>
            <a:spLocks noGrp="1"/>
          </p:cNvSpPr>
          <p:nvPr>
            <p:ph type="sldNum" sz="quarter" idx="5"/>
          </p:nvPr>
        </p:nvSpPr>
        <p:spPr/>
        <p:txBody>
          <a:bodyPr/>
          <a:lstStyle/>
          <a:p>
            <a:fld id="{279EDD54-0F8C-4169-A6FF-2F63DF2ACC48}" type="slidenum">
              <a:rPr lang="en-US" smtClean="0"/>
              <a:t>25</a:t>
            </a:fld>
            <a:endParaRPr lang="en-US"/>
          </a:p>
        </p:txBody>
      </p:sp>
    </p:spTree>
    <p:extLst>
      <p:ext uri="{BB962C8B-B14F-4D97-AF65-F5344CB8AC3E}">
        <p14:creationId xmlns:p14="http://schemas.microsoft.com/office/powerpoint/2010/main" val="4916602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4E6D6-27E5-C455-1A6D-7D1FE3DA5E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16A507-3800-4187-56A9-76BEAF6B39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7784ED-8664-E77F-E39F-7197558E407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D28035D3-CE5D-E9DA-F326-D7BEFCA3937B}"/>
              </a:ext>
            </a:extLst>
          </p:cNvPr>
          <p:cNvSpPr>
            <a:spLocks noGrp="1"/>
          </p:cNvSpPr>
          <p:nvPr>
            <p:ph type="sldNum" sz="quarter" idx="5"/>
          </p:nvPr>
        </p:nvSpPr>
        <p:spPr/>
        <p:txBody>
          <a:bodyPr/>
          <a:lstStyle/>
          <a:p>
            <a:fld id="{279EDD54-0F8C-4169-A6FF-2F63DF2ACC48}" type="slidenum">
              <a:rPr lang="en-US" smtClean="0"/>
              <a:t>26</a:t>
            </a:fld>
            <a:endParaRPr lang="en-US"/>
          </a:p>
        </p:txBody>
      </p:sp>
    </p:spTree>
    <p:extLst>
      <p:ext uri="{BB962C8B-B14F-4D97-AF65-F5344CB8AC3E}">
        <p14:creationId xmlns:p14="http://schemas.microsoft.com/office/powerpoint/2010/main" val="6557333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AF9E2C-FCF7-8B1C-DD75-F01DEF1D37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0D264C-5367-59A6-10A0-F29BD47B14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161951-A55C-6D4A-5C55-2E46E78C2FA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91CDD92C-4700-3BC5-4C36-323C0902144F}"/>
              </a:ext>
            </a:extLst>
          </p:cNvPr>
          <p:cNvSpPr>
            <a:spLocks noGrp="1"/>
          </p:cNvSpPr>
          <p:nvPr>
            <p:ph type="sldNum" sz="quarter" idx="5"/>
          </p:nvPr>
        </p:nvSpPr>
        <p:spPr/>
        <p:txBody>
          <a:bodyPr/>
          <a:lstStyle/>
          <a:p>
            <a:fld id="{279EDD54-0F8C-4169-A6FF-2F63DF2ACC48}" type="slidenum">
              <a:rPr lang="en-US" smtClean="0"/>
              <a:t>27</a:t>
            </a:fld>
            <a:endParaRPr lang="en-US"/>
          </a:p>
        </p:txBody>
      </p:sp>
    </p:spTree>
    <p:extLst>
      <p:ext uri="{BB962C8B-B14F-4D97-AF65-F5344CB8AC3E}">
        <p14:creationId xmlns:p14="http://schemas.microsoft.com/office/powerpoint/2010/main" val="3919108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73EED-986A-89A6-94BE-4D81E65DD2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BDD28E-F109-79EF-8F98-EFDDFA4DDF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A4518E-6794-295A-4BEE-EEB7A04820D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A76FF139-3421-FF45-9A34-D939278EB708}"/>
              </a:ext>
            </a:extLst>
          </p:cNvPr>
          <p:cNvSpPr>
            <a:spLocks noGrp="1"/>
          </p:cNvSpPr>
          <p:nvPr>
            <p:ph type="sldNum" sz="quarter" idx="5"/>
          </p:nvPr>
        </p:nvSpPr>
        <p:spPr/>
        <p:txBody>
          <a:bodyPr/>
          <a:lstStyle/>
          <a:p>
            <a:fld id="{279EDD54-0F8C-4169-A6FF-2F63DF2ACC48}" type="slidenum">
              <a:rPr lang="en-US" smtClean="0"/>
              <a:t>28</a:t>
            </a:fld>
            <a:endParaRPr lang="en-US"/>
          </a:p>
        </p:txBody>
      </p:sp>
    </p:spTree>
    <p:extLst>
      <p:ext uri="{BB962C8B-B14F-4D97-AF65-F5344CB8AC3E}">
        <p14:creationId xmlns:p14="http://schemas.microsoft.com/office/powerpoint/2010/main" val="14721480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75A02-0E11-DAF3-ABD2-CDAA128C85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C58A89-6338-11ED-110D-1BC4C53536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FE07F9-95DD-D14E-D02A-0C5F35F9667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7ADEBD3B-773E-D75F-C6DB-E28F4FF7D101}"/>
              </a:ext>
            </a:extLst>
          </p:cNvPr>
          <p:cNvSpPr>
            <a:spLocks noGrp="1"/>
          </p:cNvSpPr>
          <p:nvPr>
            <p:ph type="sldNum" sz="quarter" idx="5"/>
          </p:nvPr>
        </p:nvSpPr>
        <p:spPr/>
        <p:txBody>
          <a:bodyPr/>
          <a:lstStyle/>
          <a:p>
            <a:fld id="{279EDD54-0F8C-4169-A6FF-2F63DF2ACC48}" type="slidenum">
              <a:rPr lang="en-US" smtClean="0"/>
              <a:t>29</a:t>
            </a:fld>
            <a:endParaRPr lang="en-US"/>
          </a:p>
        </p:txBody>
      </p:sp>
    </p:spTree>
    <p:extLst>
      <p:ext uri="{BB962C8B-B14F-4D97-AF65-F5344CB8AC3E}">
        <p14:creationId xmlns:p14="http://schemas.microsoft.com/office/powerpoint/2010/main" val="258232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E8A187-20E3-555E-42DF-A573B1285E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270005-3AC5-27EB-EF41-B085C1DED2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CC1EB9-54B0-F064-48DB-41768E89FA3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CEABCEA8-3B53-9913-F15A-FFD6FC185158}"/>
              </a:ext>
            </a:extLst>
          </p:cNvPr>
          <p:cNvSpPr>
            <a:spLocks noGrp="1"/>
          </p:cNvSpPr>
          <p:nvPr>
            <p:ph type="sldNum" sz="quarter" idx="5"/>
          </p:nvPr>
        </p:nvSpPr>
        <p:spPr/>
        <p:txBody>
          <a:bodyPr/>
          <a:lstStyle/>
          <a:p>
            <a:fld id="{279EDD54-0F8C-4169-A6FF-2F63DF2ACC48}" type="slidenum">
              <a:rPr lang="en-US" smtClean="0"/>
              <a:t>3</a:t>
            </a:fld>
            <a:endParaRPr lang="en-US"/>
          </a:p>
        </p:txBody>
      </p:sp>
    </p:spTree>
    <p:extLst>
      <p:ext uri="{BB962C8B-B14F-4D97-AF65-F5344CB8AC3E}">
        <p14:creationId xmlns:p14="http://schemas.microsoft.com/office/powerpoint/2010/main" val="8100680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639C5C-F095-0CEA-4DF2-436C91055C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7BB10D-7EDB-915D-D636-1DB9AD5016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71B814-C23D-7E8D-8297-4DF7F357377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D3F456F-11F2-21E5-1166-A649257AEB1C}"/>
              </a:ext>
            </a:extLst>
          </p:cNvPr>
          <p:cNvSpPr>
            <a:spLocks noGrp="1"/>
          </p:cNvSpPr>
          <p:nvPr>
            <p:ph type="sldNum" sz="quarter" idx="5"/>
          </p:nvPr>
        </p:nvSpPr>
        <p:spPr/>
        <p:txBody>
          <a:bodyPr/>
          <a:lstStyle/>
          <a:p>
            <a:fld id="{279EDD54-0F8C-4169-A6FF-2F63DF2ACC48}" type="slidenum">
              <a:rPr lang="en-US" smtClean="0"/>
              <a:t>30</a:t>
            </a:fld>
            <a:endParaRPr lang="en-US"/>
          </a:p>
        </p:txBody>
      </p:sp>
    </p:spTree>
    <p:extLst>
      <p:ext uri="{BB962C8B-B14F-4D97-AF65-F5344CB8AC3E}">
        <p14:creationId xmlns:p14="http://schemas.microsoft.com/office/powerpoint/2010/main" val="35848786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617865-2EA2-DF86-0E0A-EA5D1A5FAA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FA73DB-5699-2FF3-84B0-EF1B19CDFD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71A16D-85DB-A308-B722-17176EB0235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32A644FA-E517-7203-BE47-FB03DA65F2F5}"/>
              </a:ext>
            </a:extLst>
          </p:cNvPr>
          <p:cNvSpPr>
            <a:spLocks noGrp="1"/>
          </p:cNvSpPr>
          <p:nvPr>
            <p:ph type="sldNum" sz="quarter" idx="5"/>
          </p:nvPr>
        </p:nvSpPr>
        <p:spPr/>
        <p:txBody>
          <a:bodyPr/>
          <a:lstStyle/>
          <a:p>
            <a:fld id="{279EDD54-0F8C-4169-A6FF-2F63DF2ACC48}" type="slidenum">
              <a:rPr lang="en-US" smtClean="0"/>
              <a:t>31</a:t>
            </a:fld>
            <a:endParaRPr lang="en-US"/>
          </a:p>
        </p:txBody>
      </p:sp>
    </p:spTree>
    <p:extLst>
      <p:ext uri="{BB962C8B-B14F-4D97-AF65-F5344CB8AC3E}">
        <p14:creationId xmlns:p14="http://schemas.microsoft.com/office/powerpoint/2010/main" val="37401792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6EC16B-CFD6-E02D-C450-3B23B02D9C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40E62E-723B-8942-0B5D-C4A9F93835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A69CB1-BBE7-F7EB-7D06-913AAD307DF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97C23F99-1524-BAF8-D949-B16DF06571FE}"/>
              </a:ext>
            </a:extLst>
          </p:cNvPr>
          <p:cNvSpPr>
            <a:spLocks noGrp="1"/>
          </p:cNvSpPr>
          <p:nvPr>
            <p:ph type="sldNum" sz="quarter" idx="5"/>
          </p:nvPr>
        </p:nvSpPr>
        <p:spPr/>
        <p:txBody>
          <a:bodyPr/>
          <a:lstStyle/>
          <a:p>
            <a:fld id="{279EDD54-0F8C-4169-A6FF-2F63DF2ACC48}" type="slidenum">
              <a:rPr lang="en-US" smtClean="0"/>
              <a:t>32</a:t>
            </a:fld>
            <a:endParaRPr lang="en-US"/>
          </a:p>
        </p:txBody>
      </p:sp>
    </p:spTree>
    <p:extLst>
      <p:ext uri="{BB962C8B-B14F-4D97-AF65-F5344CB8AC3E}">
        <p14:creationId xmlns:p14="http://schemas.microsoft.com/office/powerpoint/2010/main" val="39814139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90E6C0-707B-F0E0-F697-708F969D06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BCD355-3171-528B-EA25-B6F9FFCA14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20B47E-48B7-951A-C0C9-BE06F9E0638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63F2C1E-312B-2812-14F4-B5098A204B4C}"/>
              </a:ext>
            </a:extLst>
          </p:cNvPr>
          <p:cNvSpPr>
            <a:spLocks noGrp="1"/>
          </p:cNvSpPr>
          <p:nvPr>
            <p:ph type="sldNum" sz="quarter" idx="5"/>
          </p:nvPr>
        </p:nvSpPr>
        <p:spPr/>
        <p:txBody>
          <a:bodyPr/>
          <a:lstStyle/>
          <a:p>
            <a:fld id="{279EDD54-0F8C-4169-A6FF-2F63DF2ACC48}" type="slidenum">
              <a:rPr lang="en-US" smtClean="0"/>
              <a:t>33</a:t>
            </a:fld>
            <a:endParaRPr lang="en-US"/>
          </a:p>
        </p:txBody>
      </p:sp>
    </p:spTree>
    <p:extLst>
      <p:ext uri="{BB962C8B-B14F-4D97-AF65-F5344CB8AC3E}">
        <p14:creationId xmlns:p14="http://schemas.microsoft.com/office/powerpoint/2010/main" val="37150895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F9662A-5C53-7733-CBF5-144F0C76C0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7A7FBA-3AE3-7762-D797-46BF35B68E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474F6F-39DB-EE47-E9B1-328D3F99AA6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0D5EDAFE-9896-5630-2639-9B4E284EB42C}"/>
              </a:ext>
            </a:extLst>
          </p:cNvPr>
          <p:cNvSpPr>
            <a:spLocks noGrp="1"/>
          </p:cNvSpPr>
          <p:nvPr>
            <p:ph type="sldNum" sz="quarter" idx="5"/>
          </p:nvPr>
        </p:nvSpPr>
        <p:spPr/>
        <p:txBody>
          <a:bodyPr/>
          <a:lstStyle/>
          <a:p>
            <a:fld id="{279EDD54-0F8C-4169-A6FF-2F63DF2ACC48}" type="slidenum">
              <a:rPr lang="en-US" smtClean="0"/>
              <a:t>34</a:t>
            </a:fld>
            <a:endParaRPr lang="en-US"/>
          </a:p>
        </p:txBody>
      </p:sp>
    </p:spTree>
    <p:extLst>
      <p:ext uri="{BB962C8B-B14F-4D97-AF65-F5344CB8AC3E}">
        <p14:creationId xmlns:p14="http://schemas.microsoft.com/office/powerpoint/2010/main" val="36976091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02D7A1-C1CC-0CE2-9666-9BEBC04800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6E2AD3-92F2-D656-0317-D87DF61642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47A34B-0795-84DE-02E9-71699B5EF2B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F038F1C7-7110-99BF-0FA6-28161AFB186A}"/>
              </a:ext>
            </a:extLst>
          </p:cNvPr>
          <p:cNvSpPr>
            <a:spLocks noGrp="1"/>
          </p:cNvSpPr>
          <p:nvPr>
            <p:ph type="sldNum" sz="quarter" idx="5"/>
          </p:nvPr>
        </p:nvSpPr>
        <p:spPr/>
        <p:txBody>
          <a:bodyPr/>
          <a:lstStyle/>
          <a:p>
            <a:fld id="{279EDD54-0F8C-4169-A6FF-2F63DF2ACC48}" type="slidenum">
              <a:rPr lang="en-US" smtClean="0"/>
              <a:t>35</a:t>
            </a:fld>
            <a:endParaRPr lang="en-US"/>
          </a:p>
        </p:txBody>
      </p:sp>
    </p:spTree>
    <p:extLst>
      <p:ext uri="{BB962C8B-B14F-4D97-AF65-F5344CB8AC3E}">
        <p14:creationId xmlns:p14="http://schemas.microsoft.com/office/powerpoint/2010/main" val="30259599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0C7F61-2A56-3B10-8047-CE22D19E45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B4EE6F-8860-85CE-4F1F-08ADD4A925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8F4FF4-8564-B663-AC20-18A9043EDC7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9D42A044-EFC4-A42C-ECB7-CB58E5AC028A}"/>
              </a:ext>
            </a:extLst>
          </p:cNvPr>
          <p:cNvSpPr>
            <a:spLocks noGrp="1"/>
          </p:cNvSpPr>
          <p:nvPr>
            <p:ph type="sldNum" sz="quarter" idx="5"/>
          </p:nvPr>
        </p:nvSpPr>
        <p:spPr/>
        <p:txBody>
          <a:bodyPr/>
          <a:lstStyle/>
          <a:p>
            <a:fld id="{279EDD54-0F8C-4169-A6FF-2F63DF2ACC48}" type="slidenum">
              <a:rPr lang="en-US" smtClean="0"/>
              <a:t>36</a:t>
            </a:fld>
            <a:endParaRPr lang="en-US"/>
          </a:p>
        </p:txBody>
      </p:sp>
    </p:spTree>
    <p:extLst>
      <p:ext uri="{BB962C8B-B14F-4D97-AF65-F5344CB8AC3E}">
        <p14:creationId xmlns:p14="http://schemas.microsoft.com/office/powerpoint/2010/main" val="39921991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0BF8E-B4DE-E8A4-3EEA-DF18C97534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457ABC-254B-DD82-BF65-9F6F7CAC9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59F846-2BBA-D8AD-3D0B-F9385FF16F3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2E4D9430-FBB2-0685-939B-246AAFFD9FDF}"/>
              </a:ext>
            </a:extLst>
          </p:cNvPr>
          <p:cNvSpPr>
            <a:spLocks noGrp="1"/>
          </p:cNvSpPr>
          <p:nvPr>
            <p:ph type="sldNum" sz="quarter" idx="5"/>
          </p:nvPr>
        </p:nvSpPr>
        <p:spPr/>
        <p:txBody>
          <a:bodyPr/>
          <a:lstStyle/>
          <a:p>
            <a:fld id="{279EDD54-0F8C-4169-A6FF-2F63DF2ACC48}" type="slidenum">
              <a:rPr lang="en-US" smtClean="0"/>
              <a:t>37</a:t>
            </a:fld>
            <a:endParaRPr lang="en-US"/>
          </a:p>
        </p:txBody>
      </p:sp>
    </p:spTree>
    <p:extLst>
      <p:ext uri="{BB962C8B-B14F-4D97-AF65-F5344CB8AC3E}">
        <p14:creationId xmlns:p14="http://schemas.microsoft.com/office/powerpoint/2010/main" val="4614300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87029-23F4-F106-7A15-7B43D5C534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50FC06-A949-2637-1BD0-F08A30A035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B2762D-2BDF-4403-7A91-3771881C113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F00A6108-29C4-997C-4677-DD0A4B0B55B1}"/>
              </a:ext>
            </a:extLst>
          </p:cNvPr>
          <p:cNvSpPr>
            <a:spLocks noGrp="1"/>
          </p:cNvSpPr>
          <p:nvPr>
            <p:ph type="sldNum" sz="quarter" idx="5"/>
          </p:nvPr>
        </p:nvSpPr>
        <p:spPr/>
        <p:txBody>
          <a:bodyPr/>
          <a:lstStyle/>
          <a:p>
            <a:fld id="{279EDD54-0F8C-4169-A6FF-2F63DF2ACC48}" type="slidenum">
              <a:rPr lang="en-US" smtClean="0"/>
              <a:t>38</a:t>
            </a:fld>
            <a:endParaRPr lang="en-US"/>
          </a:p>
        </p:txBody>
      </p:sp>
    </p:spTree>
    <p:extLst>
      <p:ext uri="{BB962C8B-B14F-4D97-AF65-F5344CB8AC3E}">
        <p14:creationId xmlns:p14="http://schemas.microsoft.com/office/powerpoint/2010/main" val="32810958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A32B6-EF60-DFBF-688E-36D0F8FB07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33EA49-DC7C-1B5B-22FF-8528755165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777B66-0098-018A-A688-8DED9019E39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D51E8AC3-DD8C-F67B-B4EF-53C5A61BA79A}"/>
              </a:ext>
            </a:extLst>
          </p:cNvPr>
          <p:cNvSpPr>
            <a:spLocks noGrp="1"/>
          </p:cNvSpPr>
          <p:nvPr>
            <p:ph type="sldNum" sz="quarter" idx="5"/>
          </p:nvPr>
        </p:nvSpPr>
        <p:spPr/>
        <p:txBody>
          <a:bodyPr/>
          <a:lstStyle/>
          <a:p>
            <a:fld id="{279EDD54-0F8C-4169-A6FF-2F63DF2ACC48}" type="slidenum">
              <a:rPr lang="en-US" smtClean="0"/>
              <a:t>39</a:t>
            </a:fld>
            <a:endParaRPr lang="en-US"/>
          </a:p>
        </p:txBody>
      </p:sp>
    </p:spTree>
    <p:extLst>
      <p:ext uri="{BB962C8B-B14F-4D97-AF65-F5344CB8AC3E}">
        <p14:creationId xmlns:p14="http://schemas.microsoft.com/office/powerpoint/2010/main" val="1895415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64DB09-45ED-0929-B532-499589858B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FED4A9-D100-994E-3759-5DDAD0A690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3E21CC-74DF-BFC0-95CB-4976E0EE247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5546081D-6E25-A546-9A8F-4A95580BDE6D}"/>
              </a:ext>
            </a:extLst>
          </p:cNvPr>
          <p:cNvSpPr>
            <a:spLocks noGrp="1"/>
          </p:cNvSpPr>
          <p:nvPr>
            <p:ph type="sldNum" sz="quarter" idx="5"/>
          </p:nvPr>
        </p:nvSpPr>
        <p:spPr/>
        <p:txBody>
          <a:bodyPr/>
          <a:lstStyle/>
          <a:p>
            <a:fld id="{279EDD54-0F8C-4169-A6FF-2F63DF2ACC48}" type="slidenum">
              <a:rPr lang="en-US" smtClean="0"/>
              <a:t>4</a:t>
            </a:fld>
            <a:endParaRPr lang="en-US"/>
          </a:p>
        </p:txBody>
      </p:sp>
    </p:spTree>
    <p:extLst>
      <p:ext uri="{BB962C8B-B14F-4D97-AF65-F5344CB8AC3E}">
        <p14:creationId xmlns:p14="http://schemas.microsoft.com/office/powerpoint/2010/main" val="34699805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7789A-A8AE-E836-18BC-4451308B91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65A564-0A6A-9165-23CC-589C6F5D53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93F11E-3167-ED82-FF2D-68E569DFD85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A4E5BA2F-922E-AE1C-C09C-EE225526F849}"/>
              </a:ext>
            </a:extLst>
          </p:cNvPr>
          <p:cNvSpPr>
            <a:spLocks noGrp="1"/>
          </p:cNvSpPr>
          <p:nvPr>
            <p:ph type="sldNum" sz="quarter" idx="5"/>
          </p:nvPr>
        </p:nvSpPr>
        <p:spPr/>
        <p:txBody>
          <a:bodyPr/>
          <a:lstStyle/>
          <a:p>
            <a:fld id="{279EDD54-0F8C-4169-A6FF-2F63DF2ACC48}" type="slidenum">
              <a:rPr lang="en-US" smtClean="0"/>
              <a:t>40</a:t>
            </a:fld>
            <a:endParaRPr lang="en-US"/>
          </a:p>
        </p:txBody>
      </p:sp>
    </p:spTree>
    <p:extLst>
      <p:ext uri="{BB962C8B-B14F-4D97-AF65-F5344CB8AC3E}">
        <p14:creationId xmlns:p14="http://schemas.microsoft.com/office/powerpoint/2010/main" val="26114758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ED0BF3-ECF2-A8A3-AFF8-30FA8F8D9D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CEB1B4-68A1-4C9D-C2B9-016F9BA335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452234-4BCA-476B-F445-FFDDB75CA6D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D2030F3B-671E-19DC-A0FC-B0F78A19D818}"/>
              </a:ext>
            </a:extLst>
          </p:cNvPr>
          <p:cNvSpPr>
            <a:spLocks noGrp="1"/>
          </p:cNvSpPr>
          <p:nvPr>
            <p:ph type="sldNum" sz="quarter" idx="5"/>
          </p:nvPr>
        </p:nvSpPr>
        <p:spPr/>
        <p:txBody>
          <a:bodyPr/>
          <a:lstStyle/>
          <a:p>
            <a:fld id="{279EDD54-0F8C-4169-A6FF-2F63DF2ACC48}" type="slidenum">
              <a:rPr lang="en-US" smtClean="0"/>
              <a:t>41</a:t>
            </a:fld>
            <a:endParaRPr lang="en-US"/>
          </a:p>
        </p:txBody>
      </p:sp>
    </p:spTree>
    <p:extLst>
      <p:ext uri="{BB962C8B-B14F-4D97-AF65-F5344CB8AC3E}">
        <p14:creationId xmlns:p14="http://schemas.microsoft.com/office/powerpoint/2010/main" val="35639306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5AA31-7657-F2E8-6805-042F4D3153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A4214B-B049-1F40-D886-2432C97B02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34551D-EB6F-4DB6-8EB2-7A336271159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B8216CB4-5309-82B8-5B62-2257EBD49327}"/>
              </a:ext>
            </a:extLst>
          </p:cNvPr>
          <p:cNvSpPr>
            <a:spLocks noGrp="1"/>
          </p:cNvSpPr>
          <p:nvPr>
            <p:ph type="sldNum" sz="quarter" idx="5"/>
          </p:nvPr>
        </p:nvSpPr>
        <p:spPr/>
        <p:txBody>
          <a:bodyPr/>
          <a:lstStyle/>
          <a:p>
            <a:fld id="{279EDD54-0F8C-4169-A6FF-2F63DF2ACC48}" type="slidenum">
              <a:rPr lang="en-US" smtClean="0"/>
              <a:t>42</a:t>
            </a:fld>
            <a:endParaRPr lang="en-US"/>
          </a:p>
        </p:txBody>
      </p:sp>
    </p:spTree>
    <p:extLst>
      <p:ext uri="{BB962C8B-B14F-4D97-AF65-F5344CB8AC3E}">
        <p14:creationId xmlns:p14="http://schemas.microsoft.com/office/powerpoint/2010/main" val="467673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279EDD54-0F8C-4169-A6FF-2F63DF2ACC48}" type="slidenum">
              <a:rPr lang="en-US" smtClean="0"/>
              <a:t>5</a:t>
            </a:fld>
            <a:endParaRPr lang="en-US"/>
          </a:p>
        </p:txBody>
      </p:sp>
    </p:spTree>
    <p:extLst>
      <p:ext uri="{BB962C8B-B14F-4D97-AF65-F5344CB8AC3E}">
        <p14:creationId xmlns:p14="http://schemas.microsoft.com/office/powerpoint/2010/main" val="2622609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8E03B1-4C0C-BC7B-5544-7B88DDF83E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02B09-10F7-7722-78C1-C5A912569D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695C3E-D841-28D3-8251-971263DCB9F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7F85E549-90EA-6A22-2B88-7AB8BE1B1B98}"/>
              </a:ext>
            </a:extLst>
          </p:cNvPr>
          <p:cNvSpPr>
            <a:spLocks noGrp="1"/>
          </p:cNvSpPr>
          <p:nvPr>
            <p:ph type="sldNum" sz="quarter" idx="5"/>
          </p:nvPr>
        </p:nvSpPr>
        <p:spPr/>
        <p:txBody>
          <a:bodyPr/>
          <a:lstStyle/>
          <a:p>
            <a:fld id="{279EDD54-0F8C-4169-A6FF-2F63DF2ACC48}" type="slidenum">
              <a:rPr lang="en-US" smtClean="0"/>
              <a:t>6</a:t>
            </a:fld>
            <a:endParaRPr lang="en-US"/>
          </a:p>
        </p:txBody>
      </p:sp>
    </p:spTree>
    <p:extLst>
      <p:ext uri="{BB962C8B-B14F-4D97-AF65-F5344CB8AC3E}">
        <p14:creationId xmlns:p14="http://schemas.microsoft.com/office/powerpoint/2010/main" val="1547837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C92F12-F858-F9FD-2432-4FF88CDE57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36FF33-A353-00F4-AA49-806FF73B23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5B78B8-E863-249E-1C07-A1D5F28E86C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4519307-17C5-2594-7126-A2B2CB72B898}"/>
              </a:ext>
            </a:extLst>
          </p:cNvPr>
          <p:cNvSpPr>
            <a:spLocks noGrp="1"/>
          </p:cNvSpPr>
          <p:nvPr>
            <p:ph type="sldNum" sz="quarter" idx="5"/>
          </p:nvPr>
        </p:nvSpPr>
        <p:spPr/>
        <p:txBody>
          <a:bodyPr/>
          <a:lstStyle/>
          <a:p>
            <a:fld id="{279EDD54-0F8C-4169-A6FF-2F63DF2ACC48}" type="slidenum">
              <a:rPr lang="en-US" smtClean="0"/>
              <a:t>7</a:t>
            </a:fld>
            <a:endParaRPr lang="en-US"/>
          </a:p>
        </p:txBody>
      </p:sp>
    </p:spTree>
    <p:extLst>
      <p:ext uri="{BB962C8B-B14F-4D97-AF65-F5344CB8AC3E}">
        <p14:creationId xmlns:p14="http://schemas.microsoft.com/office/powerpoint/2010/main" val="1687825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4FFBF-2E3D-06AC-A09A-2834FDC535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5B0996-F19F-560D-48FD-F5ADB26246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2860EB-07B9-FE70-2B65-95DDA66D932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10866C0E-F974-69C0-5A7F-4DF52E75EAD7}"/>
              </a:ext>
            </a:extLst>
          </p:cNvPr>
          <p:cNvSpPr>
            <a:spLocks noGrp="1"/>
          </p:cNvSpPr>
          <p:nvPr>
            <p:ph type="sldNum" sz="quarter" idx="5"/>
          </p:nvPr>
        </p:nvSpPr>
        <p:spPr/>
        <p:txBody>
          <a:bodyPr/>
          <a:lstStyle/>
          <a:p>
            <a:fld id="{279EDD54-0F8C-4169-A6FF-2F63DF2ACC48}" type="slidenum">
              <a:rPr lang="en-US" smtClean="0"/>
              <a:t>8</a:t>
            </a:fld>
            <a:endParaRPr lang="en-US"/>
          </a:p>
        </p:txBody>
      </p:sp>
    </p:spTree>
    <p:extLst>
      <p:ext uri="{BB962C8B-B14F-4D97-AF65-F5344CB8AC3E}">
        <p14:creationId xmlns:p14="http://schemas.microsoft.com/office/powerpoint/2010/main" val="16613960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D201A-4A67-83DF-9368-95E7C38E26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319080-0315-EE1E-BD1A-CA807716BD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B7E38B-DB3F-3213-4497-CABC47CA7AB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47CEFB0D-7BC9-A352-3A89-A39E9EDCAB12}"/>
              </a:ext>
            </a:extLst>
          </p:cNvPr>
          <p:cNvSpPr>
            <a:spLocks noGrp="1"/>
          </p:cNvSpPr>
          <p:nvPr>
            <p:ph type="sldNum" sz="quarter" idx="5"/>
          </p:nvPr>
        </p:nvSpPr>
        <p:spPr/>
        <p:txBody>
          <a:bodyPr/>
          <a:lstStyle/>
          <a:p>
            <a:fld id="{279EDD54-0F8C-4169-A6FF-2F63DF2ACC48}" type="slidenum">
              <a:rPr lang="en-US" smtClean="0"/>
              <a:t>9</a:t>
            </a:fld>
            <a:endParaRPr lang="en-US"/>
          </a:p>
        </p:txBody>
      </p:sp>
    </p:spTree>
    <p:extLst>
      <p:ext uri="{BB962C8B-B14F-4D97-AF65-F5344CB8AC3E}">
        <p14:creationId xmlns:p14="http://schemas.microsoft.com/office/powerpoint/2010/main" val="1190759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E222467-5C0A-434B-98D7-3F7FBA920F7A}" type="datetimeFigureOut">
              <a:rPr lang="en-US" smtClean="0"/>
              <a:t>8/11/2025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3592294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222467-5C0A-434B-98D7-3F7FBA920F7A}" type="datetimeFigureOut">
              <a:rPr lang="en-US" smtClean="0"/>
              <a:t>8/11/2025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3494073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222467-5C0A-434B-98D7-3F7FBA920F7A}" type="datetimeFigureOut">
              <a:rPr lang="en-US" smtClean="0"/>
              <a:t>8/11/2025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4253093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222467-5C0A-434B-98D7-3F7FBA920F7A}" type="datetimeFigureOut">
              <a:rPr lang="en-US" smtClean="0"/>
              <a:t>8/11/2025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2210892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222467-5C0A-434B-98D7-3F7FBA920F7A}" type="datetimeFigureOut">
              <a:rPr lang="en-US" smtClean="0"/>
              <a:t>8/11/2025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613849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E222467-5C0A-434B-98D7-3F7FBA920F7A}" type="datetimeFigureOut">
              <a:rPr lang="en-US" smtClean="0"/>
              <a:t>8/11/2025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2253923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E222467-5C0A-434B-98D7-3F7FBA920F7A}" type="datetimeFigureOut">
              <a:rPr lang="en-US" smtClean="0"/>
              <a:t>8/11/2025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2358214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E222467-5C0A-434B-98D7-3F7FBA920F7A}" type="datetimeFigureOut">
              <a:rPr lang="en-US" smtClean="0"/>
              <a:t>8/11/2025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3509898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222467-5C0A-434B-98D7-3F7FBA920F7A}" type="datetimeFigureOut">
              <a:rPr lang="en-US" smtClean="0"/>
              <a:t>8/11/2025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3799757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E222467-5C0A-434B-98D7-3F7FBA920F7A}" type="datetimeFigureOut">
              <a:rPr lang="en-US" smtClean="0"/>
              <a:t>8/11/2025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1404465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E222467-5C0A-434B-98D7-3F7FBA920F7A}" type="datetimeFigureOut">
              <a:rPr lang="en-US" smtClean="0"/>
              <a:t>8/11/2025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DC56B-E26B-4822-B4AF-AE33D7912833}" type="slidenum">
              <a:rPr lang="en-US" smtClean="0"/>
              <a:t>‹#›</a:t>
            </a:fld>
            <a:endParaRPr lang="en-US"/>
          </a:p>
        </p:txBody>
      </p:sp>
    </p:spTree>
    <p:extLst>
      <p:ext uri="{BB962C8B-B14F-4D97-AF65-F5344CB8AC3E}">
        <p14:creationId xmlns:p14="http://schemas.microsoft.com/office/powerpoint/2010/main" val="1308632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222467-5C0A-434B-98D7-3F7FBA920F7A}" type="datetimeFigureOut">
              <a:rPr lang="en-US" smtClean="0"/>
              <a:t>8/11/2025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EDC56B-E26B-4822-B4AF-AE33D7912833}" type="slidenum">
              <a:rPr lang="en-US" smtClean="0"/>
              <a:t>‹#›</a:t>
            </a:fld>
            <a:endParaRPr lang="en-US"/>
          </a:p>
        </p:txBody>
      </p:sp>
    </p:spTree>
    <p:extLst>
      <p:ext uri="{BB962C8B-B14F-4D97-AF65-F5344CB8AC3E}">
        <p14:creationId xmlns:p14="http://schemas.microsoft.com/office/powerpoint/2010/main" val="2063001232"/>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groundwaterwatch.usgs.gov/" TargetMode="External"/><Relationship Id="rId3" Type="http://schemas.openxmlformats.org/officeDocument/2006/relationships/hyperlink" Target="http://www.drought.unl.edu/" TargetMode="External"/><Relationship Id="rId7" Type="http://schemas.openxmlformats.org/officeDocument/2006/relationships/hyperlink" Target="http://water.usgs.gov/ogw/gwrp/"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nasa.gov/press-release/study-showsclimate-change-rapidly-warming-world-s-lakes" TargetMode="External"/><Relationship Id="rId11" Type="http://schemas.openxmlformats.org/officeDocument/2006/relationships/hyperlink" Target="https://svs.gsfc.nasa.gov/3181/" TargetMode="External"/><Relationship Id="rId5" Type="http://schemas.openxmlformats.org/officeDocument/2006/relationships/hyperlink" Target="http://www.doi.gov/water/owdi.cr.drought/en/index.html" TargetMode="External"/><Relationship Id="rId10" Type="http://schemas.openxmlformats.org/officeDocument/2006/relationships/hyperlink" Target="http://www.unwater.org/about/en/" TargetMode="External"/><Relationship Id="rId4" Type="http://schemas.openxmlformats.org/officeDocument/2006/relationships/hyperlink" Target="http://www.usbr.gov/lc/region/programs/crbstudy/finalreport/index.html" TargetMode="External"/><Relationship Id="rId9" Type="http://schemas.openxmlformats.org/officeDocument/2006/relationships/hyperlink" Target="http://ne.water.usgs.gov/ogw/hpwlms/"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www.youtube.com/watch?v=qyb4qz19hEk" TargetMode="External"/><Relationship Id="rId3" Type="http://schemas.openxmlformats.org/officeDocument/2006/relationships/hyperlink" Target="http://www.gracelinks.org/1408/water-footprint-calculator" TargetMode="External"/><Relationship Id="rId7" Type="http://schemas.openxmlformats.org/officeDocument/2006/relationships/hyperlink" Target="https://www.youtube.com/watch?v=oaDkph9yQB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droughtmonitor.unl.edu/" TargetMode="External"/><Relationship Id="rId5" Type="http://schemas.openxmlformats.org/officeDocument/2006/relationships/hyperlink" Target="http://maps.waterdata.usgs.gov/mapper/index.html" TargetMode="External"/><Relationship Id="rId4" Type="http://schemas.openxmlformats.org/officeDocument/2006/relationships/hyperlink" Target="http://water.usgs.gov/public/watuse/" TargetMode="External"/><Relationship Id="rId9" Type="http://schemas.openxmlformats.org/officeDocument/2006/relationships/hyperlink" Target="https://www.watercalculator.org/"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mynasadata.larc.nasa.gov/node/1049"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7464" y="351112"/>
            <a:ext cx="10377072" cy="706163"/>
          </a:xfrm>
          <a:noFill/>
          <a:ln w="12700">
            <a:solidFill>
              <a:srgbClr val="0070C0"/>
            </a:solidFill>
          </a:ln>
        </p:spPr>
        <p:style>
          <a:lnRef idx="1">
            <a:schemeClr val="accent6"/>
          </a:lnRef>
          <a:fillRef idx="2">
            <a:schemeClr val="accent6"/>
          </a:fillRef>
          <a:effectRef idx="1">
            <a:schemeClr val="accent6"/>
          </a:effectRef>
          <a:fontRef idx="minor">
            <a:schemeClr val="dk1"/>
          </a:fontRef>
        </p:style>
        <p:txBody>
          <a:bodyPr>
            <a:noAutofit/>
          </a:bodyPr>
          <a:lstStyle/>
          <a:p>
            <a:pPr>
              <a:lnSpc>
                <a:spcPct val="100000"/>
              </a:lnSpc>
            </a:pPr>
            <a:r>
              <a:rPr lang="en-US" sz="3600" dirty="0">
                <a:latin typeface="Arial Narrow" panose="020B0606020202030204" pitchFamily="34" charset="0"/>
                <a:cs typeface="Arial" panose="020B0604020202020204" pitchFamily="34" charset="0"/>
              </a:rPr>
              <a:t>Lesson 8 Water resources</a:t>
            </a:r>
          </a:p>
        </p:txBody>
      </p:sp>
      <p:sp>
        <p:nvSpPr>
          <p:cNvPr id="11" name="Title 1"/>
          <p:cNvSpPr txBox="1">
            <a:spLocks/>
          </p:cNvSpPr>
          <p:nvPr/>
        </p:nvSpPr>
        <p:spPr>
          <a:xfrm>
            <a:off x="573453" y="6498154"/>
            <a:ext cx="11383133" cy="27801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US" sz="1400" dirty="0">
                <a:latin typeface="Arial Narrow" panose="020B0606020202030204" pitchFamily="34" charset="0"/>
                <a:cs typeface="Times New Roman" panose="02020603050405020304" pitchFamily="18" charset="0"/>
              </a:rPr>
              <a:t>GEOG1111 Physical Geography</a:t>
            </a:r>
          </a:p>
        </p:txBody>
      </p:sp>
      <p:sp>
        <p:nvSpPr>
          <p:cNvPr id="5" name="TextBox 4">
            <a:extLst>
              <a:ext uri="{FF2B5EF4-FFF2-40B4-BE49-F238E27FC236}">
                <a16:creationId xmlns:a16="http://schemas.microsoft.com/office/drawing/2014/main" id="{34FE17A8-CC7B-3DC7-FB1E-781DFE678E00}"/>
              </a:ext>
            </a:extLst>
          </p:cNvPr>
          <p:cNvSpPr txBox="1"/>
          <p:nvPr/>
        </p:nvSpPr>
        <p:spPr>
          <a:xfrm>
            <a:off x="8816197" y="6050662"/>
            <a:ext cx="1191631" cy="246221"/>
          </a:xfrm>
          <a:prstGeom prst="rect">
            <a:avLst/>
          </a:prstGeom>
          <a:noFill/>
        </p:spPr>
        <p:txBody>
          <a:bodyPr wrap="square" rtlCol="0">
            <a:spAutoFit/>
          </a:bodyPr>
          <a:lstStyle/>
          <a:p>
            <a:r>
              <a:rPr lang="en-US" sz="1000" dirty="0">
                <a:latin typeface="Arial Narrow" panose="020B0606020202030204" pitchFamily="34" charset="0"/>
              </a:rPr>
              <a:t>Image credit: NASA</a:t>
            </a:r>
          </a:p>
        </p:txBody>
      </p:sp>
      <p:pic>
        <p:nvPicPr>
          <p:cNvPr id="1026" name="Picture 2" descr="Diagram of the water cycle showing evaporation, condensation, and precipitation">
            <a:extLst>
              <a:ext uri="{FF2B5EF4-FFF2-40B4-BE49-F238E27FC236}">
                <a16:creationId xmlns:a16="http://schemas.microsoft.com/office/drawing/2014/main" id="{1A1F2907-CAA2-21B2-0447-13EA5E48D4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7742" y="1125536"/>
            <a:ext cx="7536515" cy="4856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9573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388FF-6138-80A3-3160-8EDDB7A0D7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8C6727-44D0-8ADB-6633-D7021DBDE0B0}"/>
              </a:ext>
            </a:extLst>
          </p:cNvPr>
          <p:cNvSpPr>
            <a:spLocks noGrp="1"/>
          </p:cNvSpPr>
          <p:nvPr>
            <p:ph type="title"/>
          </p:nvPr>
        </p:nvSpPr>
        <p:spPr>
          <a:xfrm>
            <a:off x="922687" y="425511"/>
            <a:ext cx="10515600" cy="704550"/>
          </a:xfrm>
        </p:spPr>
        <p:txBody>
          <a:bodyPr>
            <a:normAutofit/>
          </a:bodyPr>
          <a:lstStyle/>
          <a:p>
            <a:pPr algn="ctr"/>
            <a:r>
              <a:rPr kumimoji="0" lang="en-US" sz="36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Various stores of water in the hydrosphere</a:t>
            </a:r>
            <a:endParaRPr lang="en-US" sz="3600" dirty="0">
              <a:latin typeface="Arial Narrow" panose="020B0606020202030204" pitchFamily="34" charset="0"/>
            </a:endParaRPr>
          </a:p>
        </p:txBody>
      </p:sp>
      <p:pic>
        <p:nvPicPr>
          <p:cNvPr id="5" name="Picture 4" descr="Three pie charts showing Earth's water distribution: oceans (97.2%), ice sheets and glaciers (2.15%), and smaller percentages in groundwater, lakes, atmosphere, and other sources.">
            <a:extLst>
              <a:ext uri="{FF2B5EF4-FFF2-40B4-BE49-F238E27FC236}">
                <a16:creationId xmlns:a16="http://schemas.microsoft.com/office/drawing/2014/main" id="{7666A4B0-7AB5-DD14-E414-CB81055588D3}"/>
              </a:ext>
            </a:extLst>
          </p:cNvPr>
          <p:cNvPicPr>
            <a:picLocks noChangeAspect="1"/>
          </p:cNvPicPr>
          <p:nvPr/>
        </p:nvPicPr>
        <p:blipFill>
          <a:blip r:embed="rId3"/>
          <a:stretch>
            <a:fillRect/>
          </a:stretch>
        </p:blipFill>
        <p:spPr>
          <a:xfrm>
            <a:off x="598213" y="1737534"/>
            <a:ext cx="10995574" cy="3878806"/>
          </a:xfrm>
          <a:prstGeom prst="rect">
            <a:avLst/>
          </a:prstGeom>
        </p:spPr>
      </p:pic>
      <p:sp>
        <p:nvSpPr>
          <p:cNvPr id="7" name="TextBox 6">
            <a:extLst>
              <a:ext uri="{FF2B5EF4-FFF2-40B4-BE49-F238E27FC236}">
                <a16:creationId xmlns:a16="http://schemas.microsoft.com/office/drawing/2014/main" id="{F20F7DB4-3ED1-C26E-0FCA-90EBC2BE54FD}"/>
              </a:ext>
            </a:extLst>
          </p:cNvPr>
          <p:cNvSpPr txBox="1"/>
          <p:nvPr/>
        </p:nvSpPr>
        <p:spPr>
          <a:xfrm>
            <a:off x="2362958" y="5752753"/>
            <a:ext cx="7635058" cy="246221"/>
          </a:xfrm>
          <a:prstGeom prst="rect">
            <a:avLst/>
          </a:prstGeom>
          <a:noFill/>
        </p:spPr>
        <p:txBody>
          <a:bodyPr wrap="square">
            <a:spAutoFit/>
          </a:bodyPr>
          <a:lstStyle/>
          <a:p>
            <a:pPr algn="ctr"/>
            <a:r>
              <a:rPr lang="en-US" sz="1000" dirty="0">
                <a:latin typeface="Arial Narrow" panose="020B0606020202030204" pitchFamily="34" charset="0"/>
                <a:cs typeface="Times New Roman" panose="02020603050405020304" pitchFamily="18" charset="0"/>
              </a:rPr>
              <a:t>Source: Figure 10.1.2: Various stores of water in the hydrosphere from Introduction to Physical Geography by M. Ritter, licensed under CC BY-NC-SA 4.0.</a:t>
            </a:r>
          </a:p>
        </p:txBody>
      </p:sp>
    </p:spTree>
    <p:extLst>
      <p:ext uri="{BB962C8B-B14F-4D97-AF65-F5344CB8AC3E}">
        <p14:creationId xmlns:p14="http://schemas.microsoft.com/office/powerpoint/2010/main" val="258757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F85076-1FA4-9353-3027-F620859C50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DAFF46-E79B-064F-74AD-DAA8F54F0496}"/>
              </a:ext>
            </a:extLst>
          </p:cNvPr>
          <p:cNvSpPr>
            <a:spLocks noGrp="1"/>
          </p:cNvSpPr>
          <p:nvPr>
            <p:ph type="title"/>
          </p:nvPr>
        </p:nvSpPr>
        <p:spPr>
          <a:xfrm>
            <a:off x="437733" y="-13348"/>
            <a:ext cx="10515600" cy="734190"/>
          </a:xfrm>
        </p:spPr>
        <p:txBody>
          <a:bodyPr>
            <a:normAutofit/>
          </a:bodyPr>
          <a:lstStyle/>
          <a:p>
            <a:pPr algn="ctr"/>
            <a:r>
              <a:rPr kumimoji="0" lang="en-US" sz="40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The Hydrologic Cycle</a:t>
            </a:r>
            <a:endParaRPr lang="en-US" sz="4000" dirty="0">
              <a:latin typeface="Arial Narrow" panose="020B0606020202030204" pitchFamily="34" charset="0"/>
            </a:endParaRPr>
          </a:p>
        </p:txBody>
      </p:sp>
      <p:pic>
        <p:nvPicPr>
          <p:cNvPr id="4" name="Picture 3" descr="Diagram of the hydrologic cycle showing evaporation, transpiration, condensation, precipitation, runoff, infiltration, groundwater flow, and return to oceans driven by solar energy.">
            <a:extLst>
              <a:ext uri="{FF2B5EF4-FFF2-40B4-BE49-F238E27FC236}">
                <a16:creationId xmlns:a16="http://schemas.microsoft.com/office/drawing/2014/main" id="{F9BFFFD2-909C-2E6F-0565-7D4D1907DFB5}"/>
              </a:ext>
            </a:extLst>
          </p:cNvPr>
          <p:cNvPicPr>
            <a:picLocks noChangeAspect="1"/>
          </p:cNvPicPr>
          <p:nvPr/>
        </p:nvPicPr>
        <p:blipFill>
          <a:blip r:embed="rId3"/>
          <a:stretch>
            <a:fillRect/>
          </a:stretch>
        </p:blipFill>
        <p:spPr>
          <a:xfrm>
            <a:off x="1314252" y="747744"/>
            <a:ext cx="9214911" cy="5864035"/>
          </a:xfrm>
          <a:prstGeom prst="rect">
            <a:avLst/>
          </a:prstGeom>
        </p:spPr>
      </p:pic>
      <p:sp>
        <p:nvSpPr>
          <p:cNvPr id="7" name="TextBox 6">
            <a:extLst>
              <a:ext uri="{FF2B5EF4-FFF2-40B4-BE49-F238E27FC236}">
                <a16:creationId xmlns:a16="http://schemas.microsoft.com/office/drawing/2014/main" id="{45D93AA9-27A6-3A41-262A-B5BD92CE7113}"/>
              </a:ext>
            </a:extLst>
          </p:cNvPr>
          <p:cNvSpPr txBox="1"/>
          <p:nvPr/>
        </p:nvSpPr>
        <p:spPr>
          <a:xfrm>
            <a:off x="1561208" y="6611779"/>
            <a:ext cx="8605302" cy="246221"/>
          </a:xfrm>
          <a:prstGeom prst="rect">
            <a:avLst/>
          </a:prstGeom>
          <a:noFill/>
        </p:spPr>
        <p:txBody>
          <a:bodyPr wrap="square">
            <a:spAutoFit/>
          </a:bodyPr>
          <a:lstStyle/>
          <a:p>
            <a:pPr algn="ctr"/>
            <a:r>
              <a:rPr lang="en-US" sz="1000" dirty="0">
                <a:latin typeface="Arial Narrow" panose="020B0606020202030204" pitchFamily="34" charset="0"/>
                <a:cs typeface="Times New Roman" panose="02020603050405020304" pitchFamily="18" charset="0"/>
              </a:rPr>
              <a:t>Source: Figure 12-1. The hydrologic cycle. (From Water, The Yearbook of Agriculture 1955.) from The Environment of the Earth's Surface by J. Southard licensed under CC BY 4.0.</a:t>
            </a:r>
          </a:p>
        </p:txBody>
      </p:sp>
    </p:spTree>
    <p:extLst>
      <p:ext uri="{BB962C8B-B14F-4D97-AF65-F5344CB8AC3E}">
        <p14:creationId xmlns:p14="http://schemas.microsoft.com/office/powerpoint/2010/main" val="2330476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A4989-A1C8-931D-BD45-9584282F9C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ABC9D7-4418-B388-FB20-552FD7D85370}"/>
              </a:ext>
            </a:extLst>
          </p:cNvPr>
          <p:cNvSpPr>
            <a:spLocks noGrp="1"/>
          </p:cNvSpPr>
          <p:nvPr>
            <p:ph type="title"/>
          </p:nvPr>
        </p:nvSpPr>
        <p:spPr>
          <a:xfrm>
            <a:off x="838200" y="365125"/>
            <a:ext cx="10515600" cy="1015101"/>
          </a:xfrm>
        </p:spPr>
        <p:txBody>
          <a:bodyPr>
            <a:normAutofit/>
          </a:bodyPr>
          <a:lstStyle/>
          <a:p>
            <a:r>
              <a:rPr kumimoji="0" lang="en-US" sz="40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The Hydrologic Cycle Key Processes</a:t>
            </a:r>
            <a:endParaRPr lang="en-US" sz="4000"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14F2DDDA-8B75-440A-4390-7B0E6697C70E}"/>
              </a:ext>
            </a:extLst>
          </p:cNvPr>
          <p:cNvSpPr>
            <a:spLocks noGrp="1"/>
          </p:cNvSpPr>
          <p:nvPr>
            <p:ph idx="1"/>
          </p:nvPr>
        </p:nvSpPr>
        <p:spPr>
          <a:xfrm>
            <a:off x="838201" y="1458930"/>
            <a:ext cx="10263996" cy="4903369"/>
          </a:xfrm>
        </p:spPr>
        <p:txBody>
          <a:bodyPr>
            <a:noAutofit/>
          </a:bodyPr>
          <a:lstStyle/>
          <a:p>
            <a:pPr marL="0" indent="0">
              <a:lnSpc>
                <a:spcPct val="100000"/>
              </a:lnSpc>
              <a:spcBef>
                <a:spcPts val="600"/>
              </a:spcBef>
              <a:spcAft>
                <a:spcPts val="1200"/>
              </a:spcAft>
              <a:buNone/>
            </a:pPr>
            <a:r>
              <a:rPr lang="en-US" b="1" dirty="0">
                <a:latin typeface="Arial Narrow" panose="020B0606020202030204" pitchFamily="34" charset="0"/>
              </a:rPr>
              <a:t>Key Processes</a:t>
            </a:r>
          </a:p>
          <a:p>
            <a:pPr>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Evaporation</a:t>
            </a:r>
            <a:r>
              <a:rPr lang="en-US" dirty="0">
                <a:latin typeface="Arial Narrow" panose="020B0606020202030204" pitchFamily="34" charset="0"/>
              </a:rPr>
              <a:t>: Liquid → vapor; absorbs </a:t>
            </a:r>
            <a:r>
              <a:rPr lang="en-US" b="1" dirty="0">
                <a:latin typeface="Arial Narrow" panose="020B0606020202030204" pitchFamily="34" charset="0"/>
              </a:rPr>
              <a:t>latent</a:t>
            </a:r>
            <a:r>
              <a:rPr lang="en-US" dirty="0">
                <a:latin typeface="Arial Narrow" panose="020B0606020202030204" pitchFamily="34" charset="0"/>
              </a:rPr>
              <a:t> </a:t>
            </a:r>
            <a:r>
              <a:rPr lang="en-US" b="1" dirty="0">
                <a:latin typeface="Arial Narrow" panose="020B0606020202030204" pitchFamily="34" charset="0"/>
              </a:rPr>
              <a:t>heat</a:t>
            </a:r>
            <a:r>
              <a:rPr lang="en-US" dirty="0">
                <a:latin typeface="Arial Narrow" panose="020B0606020202030204" pitchFamily="34" charset="0"/>
              </a:rPr>
              <a:t> from surface</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~88% of evaporation from oceans (60°N–60°S)</a:t>
            </a:r>
          </a:p>
          <a:p>
            <a:pPr>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Condensation</a:t>
            </a:r>
            <a:r>
              <a:rPr lang="en-US" dirty="0">
                <a:latin typeface="Arial Narrow" panose="020B0606020202030204" pitchFamily="34" charset="0"/>
              </a:rPr>
              <a:t>: Vapor → liquid; releases latent heat → </a:t>
            </a:r>
            <a:r>
              <a:rPr lang="en-US" b="1" dirty="0">
                <a:latin typeface="Arial Narrow" panose="020B0606020202030204" pitchFamily="34" charset="0"/>
              </a:rPr>
              <a:t>warms air</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Fuels </a:t>
            </a:r>
            <a:r>
              <a:rPr lang="en-US" b="1" dirty="0">
                <a:latin typeface="Arial Narrow" panose="020B0606020202030204" pitchFamily="34" charset="0"/>
              </a:rPr>
              <a:t>uplift</a:t>
            </a:r>
            <a:r>
              <a:rPr lang="en-US" dirty="0">
                <a:latin typeface="Arial Narrow" panose="020B0606020202030204" pitchFamily="34" charset="0"/>
              </a:rPr>
              <a:t> and further condensation</a:t>
            </a:r>
          </a:p>
          <a:p>
            <a:pPr>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Precipitation</a:t>
            </a:r>
            <a:r>
              <a:rPr lang="en-US" dirty="0">
                <a:latin typeface="Arial Narrow" panose="020B0606020202030204" pitchFamily="34" charset="0"/>
              </a:rPr>
              <a:t>: Coalesced droplets fall → </a:t>
            </a:r>
            <a:r>
              <a:rPr lang="en-US" b="1" dirty="0">
                <a:latin typeface="Arial Narrow" panose="020B0606020202030204" pitchFamily="34" charset="0"/>
              </a:rPr>
              <a:t>kinetic</a:t>
            </a:r>
            <a:r>
              <a:rPr lang="en-US" dirty="0">
                <a:latin typeface="Arial Narrow" panose="020B0606020202030204" pitchFamily="34" charset="0"/>
              </a:rPr>
              <a:t> </a:t>
            </a:r>
            <a:r>
              <a:rPr lang="en-US" b="1" dirty="0">
                <a:latin typeface="Arial Narrow" panose="020B0606020202030204" pitchFamily="34" charset="0"/>
              </a:rPr>
              <a:t>energy</a:t>
            </a:r>
            <a:r>
              <a:rPr lang="en-US" dirty="0">
                <a:latin typeface="Arial Narrow" panose="020B0606020202030204" pitchFamily="34" charset="0"/>
              </a:rPr>
              <a:t> impacts surface</a:t>
            </a:r>
          </a:p>
        </p:txBody>
      </p:sp>
    </p:spTree>
    <p:extLst>
      <p:ext uri="{BB962C8B-B14F-4D97-AF65-F5344CB8AC3E}">
        <p14:creationId xmlns:p14="http://schemas.microsoft.com/office/powerpoint/2010/main" val="3655165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769B69-34E1-2A88-B1FB-F4832C971B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BF7ED3-4800-331B-4C37-C3D73D67E6BB}"/>
              </a:ext>
            </a:extLst>
          </p:cNvPr>
          <p:cNvSpPr>
            <a:spLocks noGrp="1"/>
          </p:cNvSpPr>
          <p:nvPr>
            <p:ph type="title"/>
          </p:nvPr>
        </p:nvSpPr>
        <p:spPr>
          <a:xfrm>
            <a:off x="838200" y="495701"/>
            <a:ext cx="10515600" cy="1307220"/>
          </a:xfrm>
        </p:spPr>
        <p:txBody>
          <a:bodyPr>
            <a:normAutofit/>
          </a:bodyPr>
          <a:lstStyle/>
          <a:p>
            <a:r>
              <a:rPr kumimoji="0" lang="en-US" sz="40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Surface &amp; Subsurface</a:t>
            </a:r>
            <a:endParaRPr lang="en-US" sz="4000" i="1"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649A5F39-ECE4-9C0A-6F4B-4A3DAF829AAC}"/>
              </a:ext>
            </a:extLst>
          </p:cNvPr>
          <p:cNvSpPr>
            <a:spLocks noGrp="1"/>
          </p:cNvSpPr>
          <p:nvPr>
            <p:ph idx="1"/>
          </p:nvPr>
        </p:nvSpPr>
        <p:spPr>
          <a:xfrm>
            <a:off x="898586" y="1725283"/>
            <a:ext cx="4518803" cy="4395476"/>
          </a:xfrm>
        </p:spPr>
        <p:txBody>
          <a:bodyPr>
            <a:noAutofit/>
          </a:bodyPr>
          <a:lstStyle/>
          <a:p>
            <a:pPr marL="0" indent="0">
              <a:lnSpc>
                <a:spcPct val="100000"/>
              </a:lnSpc>
              <a:spcBef>
                <a:spcPts val="600"/>
              </a:spcBef>
              <a:spcAft>
                <a:spcPts val="600"/>
              </a:spcAft>
              <a:buNone/>
            </a:pPr>
            <a:r>
              <a:rPr lang="en-US" sz="2400" b="1" dirty="0">
                <a:latin typeface="Arial Narrow" panose="020B0606020202030204" pitchFamily="34" charset="0"/>
              </a:rPr>
              <a:t>Surface Interactions</a:t>
            </a:r>
            <a:endParaRPr lang="en-US" sz="2400" dirty="0">
              <a:latin typeface="Arial Narrow" panose="020B0606020202030204" pitchFamily="34" charset="0"/>
            </a:endParaRPr>
          </a:p>
          <a:p>
            <a:pPr>
              <a:lnSpc>
                <a:spcPct val="100000"/>
              </a:lnSpc>
              <a:spcBef>
                <a:spcPts val="600"/>
              </a:spcBef>
              <a:spcAft>
                <a:spcPts val="600"/>
              </a:spcAft>
              <a:buFont typeface="Wingdings" panose="05000000000000000000" pitchFamily="2" charset="2"/>
              <a:buChar char="q"/>
            </a:pPr>
            <a:r>
              <a:rPr lang="en-US" sz="2400" b="1" dirty="0">
                <a:latin typeface="Arial Narrow" panose="020B0606020202030204" pitchFamily="34" charset="0"/>
              </a:rPr>
              <a:t> Interception</a:t>
            </a:r>
            <a:r>
              <a:rPr lang="en-US" sz="2400" dirty="0">
                <a:latin typeface="Arial Narrow" panose="020B0606020202030204" pitchFamily="34" charset="0"/>
              </a:rPr>
              <a:t>: Water caught by plant leaves/stems</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Buffers against erosion</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Infiltration</a:t>
            </a:r>
            <a:r>
              <a:rPr lang="en-US" sz="2400" dirty="0">
                <a:latin typeface="Arial Narrow" panose="020B0606020202030204" pitchFamily="34" charset="0"/>
              </a:rPr>
              <a:t>: Water enters soil</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Influenced by </a:t>
            </a:r>
            <a:r>
              <a:rPr lang="en-US" b="1" dirty="0">
                <a:latin typeface="Arial Narrow" panose="020B0606020202030204" pitchFamily="34" charset="0"/>
              </a:rPr>
              <a:t>soil texture</a:t>
            </a:r>
            <a:r>
              <a:rPr lang="en-US" dirty="0">
                <a:latin typeface="Arial Narrow" panose="020B0606020202030204" pitchFamily="34" charset="0"/>
              </a:rPr>
              <a:t>, </a:t>
            </a:r>
            <a:r>
              <a:rPr lang="en-US" b="1" dirty="0">
                <a:latin typeface="Arial Narrow" panose="020B0606020202030204" pitchFamily="34" charset="0"/>
              </a:rPr>
              <a:t>moisture</a:t>
            </a:r>
            <a:r>
              <a:rPr lang="en-US" dirty="0">
                <a:latin typeface="Arial Narrow" panose="020B0606020202030204" pitchFamily="34" charset="0"/>
              </a:rPr>
              <a:t>, </a:t>
            </a:r>
            <a:r>
              <a:rPr lang="en-US" b="1" dirty="0">
                <a:latin typeface="Arial Narrow" panose="020B0606020202030204" pitchFamily="34" charset="0"/>
              </a:rPr>
              <a:t>vegetation</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Runoff</a:t>
            </a:r>
            <a:r>
              <a:rPr lang="en-US" sz="2400" dirty="0">
                <a:latin typeface="Arial Narrow" panose="020B0606020202030204" pitchFamily="34" charset="0"/>
              </a:rPr>
              <a:t>: Occurs when infiltration is exceeded</a:t>
            </a:r>
          </a:p>
        </p:txBody>
      </p:sp>
      <p:sp>
        <p:nvSpPr>
          <p:cNvPr id="4" name="Content Placeholder 2">
            <a:extLst>
              <a:ext uri="{FF2B5EF4-FFF2-40B4-BE49-F238E27FC236}">
                <a16:creationId xmlns:a16="http://schemas.microsoft.com/office/drawing/2014/main" id="{A8A189E4-BB0F-00F9-3C20-AE06C0C55AB9}"/>
              </a:ext>
            </a:extLst>
          </p:cNvPr>
          <p:cNvSpPr txBox="1">
            <a:spLocks/>
          </p:cNvSpPr>
          <p:nvPr/>
        </p:nvSpPr>
        <p:spPr>
          <a:xfrm>
            <a:off x="6096000" y="2786331"/>
            <a:ext cx="4399470" cy="33344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spcAft>
                <a:spcPts val="600"/>
              </a:spcAft>
              <a:buFont typeface="Arial" panose="020B0604020202020204" pitchFamily="34" charset="0"/>
              <a:buNone/>
            </a:pPr>
            <a:r>
              <a:rPr lang="en-US" sz="2400" b="1" dirty="0">
                <a:latin typeface="Arial Narrow" panose="020B0606020202030204" pitchFamily="34" charset="0"/>
              </a:rPr>
              <a:t>Subsurface Water Zones</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Zone of </a:t>
            </a:r>
            <a:r>
              <a:rPr lang="en-US" sz="2400" b="1" dirty="0">
                <a:latin typeface="Arial Narrow" panose="020B0606020202030204" pitchFamily="34" charset="0"/>
              </a:rPr>
              <a:t>Aeration</a:t>
            </a:r>
            <a:r>
              <a:rPr lang="en-US" sz="2400" dirty="0">
                <a:latin typeface="Arial Narrow" panose="020B0606020202030204" pitchFamily="34" charset="0"/>
              </a:rPr>
              <a:t>: Unsaturated; includes </a:t>
            </a:r>
            <a:r>
              <a:rPr lang="en-US" sz="2400" b="1" dirty="0">
                <a:latin typeface="Arial Narrow" panose="020B0606020202030204" pitchFamily="34" charset="0"/>
              </a:rPr>
              <a:t>soil</a:t>
            </a:r>
            <a:r>
              <a:rPr lang="en-US" sz="2400" dirty="0">
                <a:latin typeface="Arial Narrow" panose="020B0606020202030204" pitchFamily="34" charset="0"/>
              </a:rPr>
              <a:t> </a:t>
            </a:r>
            <a:r>
              <a:rPr lang="en-US" sz="2400" b="1" dirty="0">
                <a:latin typeface="Arial Narrow" panose="020B0606020202030204" pitchFamily="34" charset="0"/>
              </a:rPr>
              <a:t>water</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Zone of </a:t>
            </a:r>
            <a:r>
              <a:rPr lang="en-US" sz="2400" b="1" dirty="0">
                <a:latin typeface="Arial Narrow" panose="020B0606020202030204" pitchFamily="34" charset="0"/>
              </a:rPr>
              <a:t>Saturation</a:t>
            </a:r>
            <a:r>
              <a:rPr lang="en-US" sz="2400" dirty="0">
                <a:latin typeface="Arial Narrow" panose="020B0606020202030204" pitchFamily="34" charset="0"/>
              </a:rPr>
              <a:t>: Fully saturated; holds </a:t>
            </a:r>
            <a:r>
              <a:rPr lang="en-US" sz="2400" b="1" dirty="0">
                <a:latin typeface="Arial Narrow" panose="020B0606020202030204" pitchFamily="34" charset="0"/>
              </a:rPr>
              <a:t>groundwater</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Water</a:t>
            </a:r>
            <a:r>
              <a:rPr lang="en-US" sz="2400" dirty="0">
                <a:latin typeface="Arial Narrow" panose="020B0606020202030204" pitchFamily="34" charset="0"/>
              </a:rPr>
              <a:t> </a:t>
            </a:r>
            <a:r>
              <a:rPr lang="en-US" sz="2400" b="1" dirty="0">
                <a:latin typeface="Arial Narrow" panose="020B0606020202030204" pitchFamily="34" charset="0"/>
              </a:rPr>
              <a:t>table</a:t>
            </a:r>
            <a:r>
              <a:rPr lang="en-US" sz="2400" dirty="0">
                <a:latin typeface="Arial Narrow" panose="020B0606020202030204" pitchFamily="34" charset="0"/>
              </a:rPr>
              <a:t>: Boundary between the two; fluctuates with rainfall</a:t>
            </a:r>
          </a:p>
        </p:txBody>
      </p:sp>
      <p:pic>
        <p:nvPicPr>
          <p:cNvPr id="6" name="Picture 5" descr="Close-up of green leaf with water droplets on its surface.">
            <a:extLst>
              <a:ext uri="{FF2B5EF4-FFF2-40B4-BE49-F238E27FC236}">
                <a16:creationId xmlns:a16="http://schemas.microsoft.com/office/drawing/2014/main" id="{9780E60C-3463-0E8D-764B-EED4F9010243}"/>
              </a:ext>
            </a:extLst>
          </p:cNvPr>
          <p:cNvPicPr>
            <a:picLocks noChangeAspect="1"/>
          </p:cNvPicPr>
          <p:nvPr/>
        </p:nvPicPr>
        <p:blipFill>
          <a:blip r:embed="rId3"/>
          <a:stretch>
            <a:fillRect/>
          </a:stretch>
        </p:blipFill>
        <p:spPr>
          <a:xfrm>
            <a:off x="5551231" y="379457"/>
            <a:ext cx="3327010" cy="2171798"/>
          </a:xfrm>
          <a:prstGeom prst="rect">
            <a:avLst/>
          </a:prstGeom>
        </p:spPr>
      </p:pic>
      <p:sp>
        <p:nvSpPr>
          <p:cNvPr id="7" name="TextBox 6">
            <a:extLst>
              <a:ext uri="{FF2B5EF4-FFF2-40B4-BE49-F238E27FC236}">
                <a16:creationId xmlns:a16="http://schemas.microsoft.com/office/drawing/2014/main" id="{1AACD2F0-8101-C43A-0AB5-4D0A6075D9B0}"/>
              </a:ext>
            </a:extLst>
          </p:cNvPr>
          <p:cNvSpPr txBox="1"/>
          <p:nvPr/>
        </p:nvSpPr>
        <p:spPr>
          <a:xfrm>
            <a:off x="9012083" y="1535592"/>
            <a:ext cx="2823359" cy="1015663"/>
          </a:xfrm>
          <a:prstGeom prst="rect">
            <a:avLst/>
          </a:prstGeom>
          <a:noFill/>
        </p:spPr>
        <p:txBody>
          <a:bodyPr wrap="square">
            <a:spAutoFit/>
          </a:bodyPr>
          <a:lstStyle/>
          <a:p>
            <a:r>
              <a:rPr lang="en-US" sz="1200" dirty="0">
                <a:latin typeface="Arial Narrow" panose="020B0606020202030204" pitchFamily="34" charset="0"/>
                <a:cs typeface="Times New Roman" panose="02020603050405020304" pitchFamily="18" charset="0"/>
              </a:rPr>
              <a:t>Source: Figure 10.2.2: Droplets of water intercepted by tree leaf. (Source: M. </a:t>
            </a:r>
            <a:r>
              <a:rPr lang="en-US" sz="1200" dirty="0" err="1">
                <a:latin typeface="Arial Narrow" panose="020B0606020202030204" pitchFamily="34" charset="0"/>
                <a:cs typeface="Times New Roman" panose="02020603050405020304" pitchFamily="18" charset="0"/>
              </a:rPr>
              <a:t>Marzot</a:t>
            </a:r>
            <a:r>
              <a:rPr lang="en-US" sz="1200" dirty="0">
                <a:latin typeface="Arial Narrow" panose="020B0606020202030204" pitchFamily="34" charset="0"/>
                <a:cs typeface="Times New Roman" panose="02020603050405020304" pitchFamily="18" charset="0"/>
              </a:rPr>
              <a:t> FAO. Used with permission) from Introduction to Physical Geography by M. Ritter, licensed under CC BY-NC-SA 4.0.</a:t>
            </a:r>
          </a:p>
        </p:txBody>
      </p:sp>
    </p:spTree>
    <p:extLst>
      <p:ext uri="{BB962C8B-B14F-4D97-AF65-F5344CB8AC3E}">
        <p14:creationId xmlns:p14="http://schemas.microsoft.com/office/powerpoint/2010/main" val="1952501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E7F1B-EA25-E9AB-5AF7-5CA5EE4D70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E5B1AC-D78C-55AF-6CB6-90B1EF3E43CC}"/>
              </a:ext>
            </a:extLst>
          </p:cNvPr>
          <p:cNvSpPr>
            <a:spLocks noGrp="1"/>
          </p:cNvSpPr>
          <p:nvPr>
            <p:ph type="title"/>
          </p:nvPr>
        </p:nvSpPr>
        <p:spPr>
          <a:xfrm>
            <a:off x="838200" y="365126"/>
            <a:ext cx="10515600" cy="704550"/>
          </a:xfrm>
        </p:spPr>
        <p:txBody>
          <a:bodyPr>
            <a:normAutofit/>
          </a:bodyPr>
          <a:lstStyle/>
          <a:p>
            <a:pPr algn="ctr"/>
            <a:r>
              <a:rPr kumimoji="0" lang="en-US" sz="36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Zones of Water beneath the Surface</a:t>
            </a:r>
            <a:endParaRPr lang="en-US" sz="3600" dirty="0">
              <a:latin typeface="Arial Narrow" panose="020B0606020202030204" pitchFamily="34" charset="0"/>
            </a:endParaRPr>
          </a:p>
        </p:txBody>
      </p:sp>
      <p:sp>
        <p:nvSpPr>
          <p:cNvPr id="5" name="TextBox 4">
            <a:extLst>
              <a:ext uri="{FF2B5EF4-FFF2-40B4-BE49-F238E27FC236}">
                <a16:creationId xmlns:a16="http://schemas.microsoft.com/office/drawing/2014/main" id="{8420C87D-3D5B-91D8-10B2-C09C2652D062}"/>
              </a:ext>
            </a:extLst>
          </p:cNvPr>
          <p:cNvSpPr txBox="1"/>
          <p:nvPr/>
        </p:nvSpPr>
        <p:spPr>
          <a:xfrm>
            <a:off x="3932965" y="6092764"/>
            <a:ext cx="4610108" cy="400110"/>
          </a:xfrm>
          <a:prstGeom prst="rect">
            <a:avLst/>
          </a:prstGeom>
          <a:noFill/>
        </p:spPr>
        <p:txBody>
          <a:bodyPr wrap="square">
            <a:spAutoFit/>
          </a:bodyPr>
          <a:lstStyle/>
          <a:p>
            <a:pPr algn="ctr"/>
            <a:r>
              <a:rPr lang="en-US" sz="1000" dirty="0">
                <a:latin typeface="Arial Narrow" panose="020B0606020202030204" pitchFamily="34" charset="0"/>
                <a:cs typeface="Times New Roman" panose="02020603050405020304" pitchFamily="18" charset="0"/>
              </a:rPr>
              <a:t>Source: Figure 10.2.3: Zones of water beneath the surface (Courtesy USGS; Source) from Introduction to Physical Geography by M. Ritter, licensed under CC BY-NC-SA 4.0.</a:t>
            </a:r>
          </a:p>
        </p:txBody>
      </p:sp>
      <p:pic>
        <p:nvPicPr>
          <p:cNvPr id="6" name="Picture 5" descr="Diagram showing groundwater zones: unsaturated zone above the water table and saturated zone below, with rock and gravel cross-sections illustrating water-filled and air-filled spaces.">
            <a:extLst>
              <a:ext uri="{FF2B5EF4-FFF2-40B4-BE49-F238E27FC236}">
                <a16:creationId xmlns:a16="http://schemas.microsoft.com/office/drawing/2014/main" id="{0211EB1F-6D4E-0F9E-5D00-8903F59297F4}"/>
              </a:ext>
            </a:extLst>
          </p:cNvPr>
          <p:cNvPicPr>
            <a:picLocks noChangeAspect="1"/>
          </p:cNvPicPr>
          <p:nvPr/>
        </p:nvPicPr>
        <p:blipFill>
          <a:blip r:embed="rId3"/>
          <a:stretch>
            <a:fillRect/>
          </a:stretch>
        </p:blipFill>
        <p:spPr>
          <a:xfrm>
            <a:off x="1556016" y="1188270"/>
            <a:ext cx="9079968" cy="4785900"/>
          </a:xfrm>
          <a:prstGeom prst="rect">
            <a:avLst/>
          </a:prstGeom>
        </p:spPr>
      </p:pic>
    </p:spTree>
    <p:extLst>
      <p:ext uri="{BB962C8B-B14F-4D97-AF65-F5344CB8AC3E}">
        <p14:creationId xmlns:p14="http://schemas.microsoft.com/office/powerpoint/2010/main" val="3230802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4EFF7-0B72-5057-E9FA-186CF12EE2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55674A-5922-C42E-CD94-2D2D38767584}"/>
              </a:ext>
            </a:extLst>
          </p:cNvPr>
          <p:cNvSpPr>
            <a:spLocks noGrp="1"/>
          </p:cNvSpPr>
          <p:nvPr>
            <p:ph type="title"/>
          </p:nvPr>
        </p:nvSpPr>
        <p:spPr>
          <a:xfrm>
            <a:off x="838200" y="495701"/>
            <a:ext cx="10515600" cy="1307220"/>
          </a:xfrm>
        </p:spPr>
        <p:txBody>
          <a:bodyPr>
            <a:normAutofit/>
          </a:bodyPr>
          <a:lstStyle/>
          <a:p>
            <a:r>
              <a:rPr kumimoji="0" lang="en-US" sz="40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Soil Water Types</a:t>
            </a:r>
            <a:endParaRPr lang="en-US" sz="4000" i="1"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9A198828-2917-092D-C63D-1DC5787E5E68}"/>
              </a:ext>
            </a:extLst>
          </p:cNvPr>
          <p:cNvSpPr>
            <a:spLocks noGrp="1"/>
          </p:cNvSpPr>
          <p:nvPr>
            <p:ph idx="1"/>
          </p:nvPr>
        </p:nvSpPr>
        <p:spPr>
          <a:xfrm>
            <a:off x="898586" y="1725283"/>
            <a:ext cx="5605732" cy="4395476"/>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Hygroscopic</a:t>
            </a:r>
            <a:r>
              <a:rPr lang="en-US" sz="2400" dirty="0">
                <a:latin typeface="Arial Narrow" panose="020B0606020202030204" pitchFamily="34" charset="0"/>
              </a:rPr>
              <a:t>: Bound </a:t>
            </a:r>
            <a:r>
              <a:rPr lang="en-US" sz="2400" b="1" dirty="0">
                <a:latin typeface="Arial Narrow" panose="020B0606020202030204" pitchFamily="34" charset="0"/>
              </a:rPr>
              <a:t>tightly</a:t>
            </a:r>
            <a:r>
              <a:rPr lang="en-US" sz="2400" dirty="0">
                <a:latin typeface="Arial Narrow" panose="020B0606020202030204" pitchFamily="34" charset="0"/>
              </a:rPr>
              <a:t> to soil; </a:t>
            </a:r>
            <a:r>
              <a:rPr lang="en-US" sz="2400" b="1" dirty="0">
                <a:latin typeface="Arial Narrow" panose="020B0606020202030204" pitchFamily="34" charset="0"/>
              </a:rPr>
              <a:t>not available </a:t>
            </a:r>
            <a:r>
              <a:rPr lang="en-US" sz="2400" dirty="0">
                <a:latin typeface="Arial Narrow" panose="020B0606020202030204" pitchFamily="34" charset="0"/>
              </a:rPr>
              <a:t>to plants.</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Capillary</a:t>
            </a:r>
            <a:r>
              <a:rPr lang="en-US" sz="2400" dirty="0">
                <a:latin typeface="Arial Narrow" panose="020B0606020202030204" pitchFamily="34" charset="0"/>
              </a:rPr>
              <a:t>: Held </a:t>
            </a:r>
            <a:r>
              <a:rPr lang="en-US" sz="2400" b="1" dirty="0">
                <a:latin typeface="Arial Narrow" panose="020B0606020202030204" pitchFamily="34" charset="0"/>
              </a:rPr>
              <a:t>loosely</a:t>
            </a:r>
            <a:r>
              <a:rPr lang="en-US" sz="2400" dirty="0">
                <a:latin typeface="Arial Narrow" panose="020B0606020202030204" pitchFamily="34" charset="0"/>
              </a:rPr>
              <a:t>; </a:t>
            </a:r>
            <a:r>
              <a:rPr lang="en-US" sz="2400" b="1" dirty="0">
                <a:latin typeface="Arial Narrow" panose="020B0606020202030204" pitchFamily="34" charset="0"/>
              </a:rPr>
              <a:t>available to </a:t>
            </a:r>
            <a:r>
              <a:rPr lang="en-US" sz="2400" dirty="0">
                <a:latin typeface="Arial Narrow" panose="020B0606020202030204" pitchFamily="34" charset="0"/>
              </a:rPr>
              <a:t>plants until </a:t>
            </a:r>
            <a:r>
              <a:rPr lang="en-US" sz="2400" b="1" dirty="0">
                <a:latin typeface="Arial Narrow" panose="020B0606020202030204" pitchFamily="34" charset="0"/>
              </a:rPr>
              <a:t>wilting</a:t>
            </a:r>
            <a:r>
              <a:rPr lang="en-US" sz="2400" dirty="0">
                <a:latin typeface="Arial Narrow" panose="020B0606020202030204" pitchFamily="34" charset="0"/>
              </a:rPr>
              <a:t> </a:t>
            </a:r>
            <a:r>
              <a:rPr lang="en-US" sz="2400" b="1" dirty="0">
                <a:latin typeface="Arial Narrow" panose="020B0606020202030204" pitchFamily="34" charset="0"/>
              </a:rPr>
              <a:t>point</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Gravitational</a:t>
            </a:r>
            <a:r>
              <a:rPr lang="en-US" sz="2400" dirty="0">
                <a:latin typeface="Arial Narrow" panose="020B0606020202030204" pitchFamily="34" charset="0"/>
              </a:rPr>
              <a:t>: Drains downward by gravity.</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Field</a:t>
            </a:r>
            <a:r>
              <a:rPr lang="en-US" sz="2400" dirty="0">
                <a:latin typeface="Arial Narrow" panose="020B0606020202030204" pitchFamily="34" charset="0"/>
              </a:rPr>
              <a:t> </a:t>
            </a:r>
            <a:r>
              <a:rPr lang="en-US" sz="2400" b="1" dirty="0">
                <a:latin typeface="Arial Narrow" panose="020B0606020202030204" pitchFamily="34" charset="0"/>
              </a:rPr>
              <a:t>capacity</a:t>
            </a:r>
            <a:r>
              <a:rPr lang="en-US" sz="2400" dirty="0">
                <a:latin typeface="Arial Narrow" panose="020B0606020202030204" pitchFamily="34" charset="0"/>
              </a:rPr>
              <a:t>: Water left after gravity drainage</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Higher in </a:t>
            </a:r>
            <a:r>
              <a:rPr lang="en-US" b="1" dirty="0">
                <a:latin typeface="Arial Narrow" panose="020B0606020202030204" pitchFamily="34" charset="0"/>
              </a:rPr>
              <a:t>fine-textured soils </a:t>
            </a:r>
            <a:r>
              <a:rPr lang="en-US" dirty="0">
                <a:latin typeface="Arial Narrow" panose="020B0606020202030204" pitchFamily="34" charset="0"/>
              </a:rPr>
              <a:t>(e.g., </a:t>
            </a:r>
            <a:r>
              <a:rPr lang="en-US" b="1" dirty="0">
                <a:latin typeface="Arial Narrow" panose="020B0606020202030204" pitchFamily="34" charset="0"/>
              </a:rPr>
              <a:t>clay</a:t>
            </a:r>
            <a:r>
              <a:rPr lang="en-US" dirty="0">
                <a:latin typeface="Arial Narrow" panose="020B0606020202030204" pitchFamily="34" charset="0"/>
              </a:rPr>
              <a:t>).</a:t>
            </a:r>
          </a:p>
        </p:txBody>
      </p:sp>
      <p:pic>
        <p:nvPicPr>
          <p:cNvPr id="6" name="Picture 5" descr="Table showing porosity ranges for sedimentary materials: soils (50–60%), clay (45–55%), silt (40–50%), uniform sand (30–40%), gravel (30–40%), sandstone (10–20%), and shale (1–10%).">
            <a:extLst>
              <a:ext uri="{FF2B5EF4-FFF2-40B4-BE49-F238E27FC236}">
                <a16:creationId xmlns:a16="http://schemas.microsoft.com/office/drawing/2014/main" id="{83157024-089A-25EC-C3D5-B7FDA2ED1DB8}"/>
              </a:ext>
            </a:extLst>
          </p:cNvPr>
          <p:cNvPicPr>
            <a:picLocks noChangeAspect="1"/>
          </p:cNvPicPr>
          <p:nvPr/>
        </p:nvPicPr>
        <p:blipFill>
          <a:blip r:embed="rId3"/>
          <a:stretch>
            <a:fillRect/>
          </a:stretch>
        </p:blipFill>
        <p:spPr>
          <a:xfrm>
            <a:off x="6223406" y="1459862"/>
            <a:ext cx="5430881" cy="4063322"/>
          </a:xfrm>
          <a:prstGeom prst="rect">
            <a:avLst/>
          </a:prstGeom>
        </p:spPr>
      </p:pic>
      <p:sp>
        <p:nvSpPr>
          <p:cNvPr id="7" name="TextBox 6">
            <a:extLst>
              <a:ext uri="{FF2B5EF4-FFF2-40B4-BE49-F238E27FC236}">
                <a16:creationId xmlns:a16="http://schemas.microsoft.com/office/drawing/2014/main" id="{99FFE61E-5775-035F-D48E-D47CBBF7181B}"/>
              </a:ext>
            </a:extLst>
          </p:cNvPr>
          <p:cNvSpPr txBox="1"/>
          <p:nvPr/>
        </p:nvSpPr>
        <p:spPr>
          <a:xfrm>
            <a:off x="6883199" y="5652426"/>
            <a:ext cx="4610108" cy="400110"/>
          </a:xfrm>
          <a:prstGeom prst="rect">
            <a:avLst/>
          </a:prstGeom>
          <a:noFill/>
        </p:spPr>
        <p:txBody>
          <a:bodyPr wrap="square">
            <a:spAutoFit/>
          </a:bodyPr>
          <a:lstStyle/>
          <a:p>
            <a:pPr algn="ctr"/>
            <a:r>
              <a:rPr lang="en-US" sz="1000" dirty="0">
                <a:latin typeface="Arial Narrow" panose="020B0606020202030204" pitchFamily="34" charset="0"/>
                <a:cs typeface="Times New Roman" panose="02020603050405020304" pitchFamily="18" charset="0"/>
              </a:rPr>
              <a:t>Source: Figure 10.2.4: Representative Porosity Ranges for Sedimentary Materials from Introduction to Physical Geography by M. Ritter, licensed under CC BY-NC-SA 4.0.</a:t>
            </a:r>
          </a:p>
        </p:txBody>
      </p:sp>
    </p:spTree>
    <p:extLst>
      <p:ext uri="{BB962C8B-B14F-4D97-AF65-F5344CB8AC3E}">
        <p14:creationId xmlns:p14="http://schemas.microsoft.com/office/powerpoint/2010/main" val="3418579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9C1ACD-520C-439D-4059-59B235B6CADC}"/>
            </a:ext>
          </a:extLst>
        </p:cNvPr>
        <p:cNvGrpSpPr/>
        <p:nvPr/>
      </p:nvGrpSpPr>
      <p:grpSpPr>
        <a:xfrm>
          <a:off x="0" y="0"/>
          <a:ext cx="0" cy="0"/>
          <a:chOff x="0" y="0"/>
          <a:chExt cx="0" cy="0"/>
        </a:xfrm>
      </p:grpSpPr>
      <p:sp>
        <p:nvSpPr>
          <p:cNvPr id="10" name="Title 1">
            <a:extLst>
              <a:ext uri="{FF2B5EF4-FFF2-40B4-BE49-F238E27FC236}">
                <a16:creationId xmlns:a16="http://schemas.microsoft.com/office/drawing/2014/main" id="{4FE26533-3BB1-DDB7-B369-DD2D52AA3BB7}"/>
              </a:ext>
            </a:extLst>
          </p:cNvPr>
          <p:cNvSpPr>
            <a:spLocks noGrp="1"/>
          </p:cNvSpPr>
          <p:nvPr>
            <p:ph type="title"/>
          </p:nvPr>
        </p:nvSpPr>
        <p:spPr>
          <a:xfrm>
            <a:off x="838200" y="495701"/>
            <a:ext cx="10515600" cy="910405"/>
          </a:xfrm>
        </p:spPr>
        <p:txBody>
          <a:bodyPr>
            <a:normAutofit/>
          </a:bodyPr>
          <a:lstStyle/>
          <a:p>
            <a:r>
              <a:rPr kumimoji="0" lang="en-US" sz="40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Soil Texture</a:t>
            </a:r>
            <a:endParaRPr lang="en-US" sz="4000" i="1" dirty="0">
              <a:latin typeface="Arial Narrow" panose="020B0606020202030204" pitchFamily="34" charset="0"/>
            </a:endParaRPr>
          </a:p>
        </p:txBody>
      </p:sp>
      <p:sp>
        <p:nvSpPr>
          <p:cNvPr id="11" name="Content Placeholder 2">
            <a:extLst>
              <a:ext uri="{FF2B5EF4-FFF2-40B4-BE49-F238E27FC236}">
                <a16:creationId xmlns:a16="http://schemas.microsoft.com/office/drawing/2014/main" id="{4535F8D8-D5F2-792E-CF81-C0286A47E7AC}"/>
              </a:ext>
            </a:extLst>
          </p:cNvPr>
          <p:cNvSpPr txBox="1">
            <a:spLocks/>
          </p:cNvSpPr>
          <p:nvPr/>
        </p:nvSpPr>
        <p:spPr>
          <a:xfrm>
            <a:off x="5132717" y="1093661"/>
            <a:ext cx="5949351" cy="40011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400" b="1" dirty="0">
                <a:latin typeface="Arial Narrow" panose="020B0606020202030204" pitchFamily="34" charset="0"/>
              </a:rPr>
              <a:t>Available</a:t>
            </a:r>
            <a:r>
              <a:rPr lang="en-US" sz="2400" dirty="0">
                <a:latin typeface="Arial Narrow" panose="020B0606020202030204" pitchFamily="34" charset="0"/>
              </a:rPr>
              <a:t> </a:t>
            </a:r>
            <a:r>
              <a:rPr lang="en-US" sz="2400" b="1" dirty="0">
                <a:latin typeface="Arial Narrow" panose="020B0606020202030204" pitchFamily="34" charset="0"/>
              </a:rPr>
              <a:t>water</a:t>
            </a:r>
            <a:r>
              <a:rPr lang="en-US" sz="2400" dirty="0">
                <a:latin typeface="Arial Narrow" panose="020B0606020202030204" pitchFamily="34" charset="0"/>
              </a:rPr>
              <a:t> = </a:t>
            </a:r>
            <a:r>
              <a:rPr lang="en-US" sz="2400" b="1" dirty="0">
                <a:latin typeface="Arial Narrow" panose="020B0606020202030204" pitchFamily="34" charset="0"/>
              </a:rPr>
              <a:t>Field capacity </a:t>
            </a:r>
            <a:r>
              <a:rPr lang="en-US" sz="2400" dirty="0">
                <a:latin typeface="Arial Narrow" panose="020B0606020202030204" pitchFamily="34" charset="0"/>
              </a:rPr>
              <a:t>− </a:t>
            </a:r>
            <a:r>
              <a:rPr lang="en-US" sz="2400" b="1" dirty="0">
                <a:latin typeface="Arial Narrow" panose="020B0606020202030204" pitchFamily="34" charset="0"/>
              </a:rPr>
              <a:t>Wilting point</a:t>
            </a:r>
          </a:p>
        </p:txBody>
      </p:sp>
      <p:sp>
        <p:nvSpPr>
          <p:cNvPr id="7" name="Content Placeholder 2">
            <a:extLst>
              <a:ext uri="{FF2B5EF4-FFF2-40B4-BE49-F238E27FC236}">
                <a16:creationId xmlns:a16="http://schemas.microsoft.com/office/drawing/2014/main" id="{7A15CD3A-42DA-79E2-0C5B-1CC3C52361FB}"/>
              </a:ext>
            </a:extLst>
          </p:cNvPr>
          <p:cNvSpPr>
            <a:spLocks noGrp="1"/>
          </p:cNvSpPr>
          <p:nvPr>
            <p:ph idx="1"/>
          </p:nvPr>
        </p:nvSpPr>
        <p:spPr>
          <a:xfrm>
            <a:off x="838200" y="1368863"/>
            <a:ext cx="10609053" cy="4395476"/>
          </a:xfrm>
        </p:spPr>
        <p:txBody>
          <a:bodyPr>
            <a:noAutofit/>
          </a:bodyPr>
          <a:lstStyle/>
          <a:p>
            <a:pPr>
              <a:lnSpc>
                <a:spcPct val="100000"/>
              </a:lnSpc>
              <a:spcBef>
                <a:spcPts val="0"/>
              </a:spcBef>
              <a:buFont typeface="Wingdings" panose="05000000000000000000" pitchFamily="2" charset="2"/>
              <a:buChar char="q"/>
            </a:pPr>
            <a:r>
              <a:rPr lang="en-US" sz="2400" b="1" dirty="0">
                <a:latin typeface="Arial Narrow" panose="020B0606020202030204" pitchFamily="34" charset="0"/>
              </a:rPr>
              <a:t> Sandy</a:t>
            </a:r>
            <a:r>
              <a:rPr lang="en-US" sz="2400" dirty="0">
                <a:latin typeface="Arial Narrow" panose="020B0606020202030204" pitchFamily="34" charset="0"/>
              </a:rPr>
              <a:t> soils:</a:t>
            </a:r>
          </a:p>
          <a:p>
            <a:pPr lvl="1">
              <a:lnSpc>
                <a:spcPct val="10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Low</a:t>
            </a:r>
            <a:r>
              <a:rPr lang="en-US" dirty="0">
                <a:latin typeface="Arial Narrow" panose="020B0606020202030204" pitchFamily="34" charset="0"/>
              </a:rPr>
              <a:t> water retention → </a:t>
            </a:r>
            <a:r>
              <a:rPr lang="en-US" b="1" dirty="0">
                <a:latin typeface="Arial Narrow" panose="020B0606020202030204" pitchFamily="34" charset="0"/>
              </a:rPr>
              <a:t>low</a:t>
            </a:r>
            <a:r>
              <a:rPr lang="en-US" dirty="0">
                <a:latin typeface="Arial Narrow" panose="020B0606020202030204" pitchFamily="34" charset="0"/>
              </a:rPr>
              <a:t> available water</a:t>
            </a:r>
          </a:p>
          <a:p>
            <a:pPr>
              <a:lnSpc>
                <a:spcPct val="100000"/>
              </a:lnSpc>
              <a:spcBef>
                <a:spcPts val="0"/>
              </a:spcBef>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Loamy</a:t>
            </a:r>
            <a:r>
              <a:rPr lang="en-US" sz="2400" dirty="0">
                <a:latin typeface="Arial Narrow" panose="020B0606020202030204" pitchFamily="34" charset="0"/>
              </a:rPr>
              <a:t> soils:</a:t>
            </a:r>
          </a:p>
          <a:p>
            <a:pPr lvl="1">
              <a:lnSpc>
                <a:spcPct val="10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Optimal</a:t>
            </a:r>
            <a:r>
              <a:rPr lang="en-US" dirty="0">
                <a:latin typeface="Arial Narrow" panose="020B0606020202030204" pitchFamily="34" charset="0"/>
              </a:rPr>
              <a:t> mix → </a:t>
            </a:r>
            <a:r>
              <a:rPr lang="en-US" b="1" dirty="0">
                <a:latin typeface="Arial Narrow" panose="020B0606020202030204" pitchFamily="34" charset="0"/>
              </a:rPr>
              <a:t>highest</a:t>
            </a:r>
            <a:r>
              <a:rPr lang="en-US" dirty="0">
                <a:latin typeface="Arial Narrow" panose="020B0606020202030204" pitchFamily="34" charset="0"/>
              </a:rPr>
              <a:t> available water</a:t>
            </a:r>
          </a:p>
          <a:p>
            <a:pPr>
              <a:lnSpc>
                <a:spcPct val="100000"/>
              </a:lnSpc>
              <a:spcBef>
                <a:spcPts val="0"/>
              </a:spcBef>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Clay</a:t>
            </a:r>
            <a:r>
              <a:rPr lang="en-US" sz="2400" dirty="0">
                <a:latin typeface="Arial Narrow" panose="020B0606020202030204" pitchFamily="34" charset="0"/>
              </a:rPr>
              <a:t> soils:</a:t>
            </a:r>
          </a:p>
          <a:p>
            <a:pPr lvl="1">
              <a:lnSpc>
                <a:spcPct val="10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High</a:t>
            </a:r>
            <a:r>
              <a:rPr lang="en-US" dirty="0">
                <a:latin typeface="Arial Narrow" panose="020B0606020202030204" pitchFamily="34" charset="0"/>
              </a:rPr>
              <a:t> water retention, but </a:t>
            </a:r>
            <a:r>
              <a:rPr lang="en-US" b="1" dirty="0">
                <a:latin typeface="Arial Narrow" panose="020B0606020202030204" pitchFamily="34" charset="0"/>
              </a:rPr>
              <a:t>strong</a:t>
            </a:r>
            <a:r>
              <a:rPr lang="en-US" dirty="0">
                <a:latin typeface="Arial Narrow" panose="020B0606020202030204" pitchFamily="34" charset="0"/>
              </a:rPr>
              <a:t> particle </a:t>
            </a:r>
            <a:r>
              <a:rPr lang="en-US" b="1" dirty="0">
                <a:latin typeface="Arial Narrow" panose="020B0606020202030204" pitchFamily="34" charset="0"/>
              </a:rPr>
              <a:t>bonds</a:t>
            </a:r>
            <a:r>
              <a:rPr lang="en-US" dirty="0">
                <a:latin typeface="Arial Narrow" panose="020B0606020202030204" pitchFamily="34" charset="0"/>
              </a:rPr>
              <a:t> → </a:t>
            </a:r>
            <a:r>
              <a:rPr lang="en-US" b="1" dirty="0">
                <a:latin typeface="Arial Narrow" panose="020B0606020202030204" pitchFamily="34" charset="0"/>
              </a:rPr>
              <a:t>low</a:t>
            </a:r>
            <a:r>
              <a:rPr lang="en-US" dirty="0">
                <a:latin typeface="Arial Narrow" panose="020B0606020202030204" pitchFamily="34" charset="0"/>
              </a:rPr>
              <a:t> plant-available water</a:t>
            </a:r>
          </a:p>
        </p:txBody>
      </p:sp>
      <p:pic>
        <p:nvPicPr>
          <p:cNvPr id="4" name="Picture 3" descr="Chart showing field capacity, wilting point, and available water for six soil textures. Loam and silt loam have the most available water, sand the least, and clay holds the most total water but with high wilting point.">
            <a:extLst>
              <a:ext uri="{FF2B5EF4-FFF2-40B4-BE49-F238E27FC236}">
                <a16:creationId xmlns:a16="http://schemas.microsoft.com/office/drawing/2014/main" id="{38E013B1-8519-7D8D-7CDA-D9AABB6467ED}"/>
              </a:ext>
            </a:extLst>
          </p:cNvPr>
          <p:cNvPicPr>
            <a:picLocks noChangeAspect="1"/>
          </p:cNvPicPr>
          <p:nvPr/>
        </p:nvPicPr>
        <p:blipFill>
          <a:blip r:embed="rId3"/>
          <a:stretch>
            <a:fillRect/>
          </a:stretch>
        </p:blipFill>
        <p:spPr>
          <a:xfrm>
            <a:off x="668267" y="3614664"/>
            <a:ext cx="7197476" cy="3153180"/>
          </a:xfrm>
          <a:prstGeom prst="rect">
            <a:avLst/>
          </a:prstGeom>
        </p:spPr>
      </p:pic>
      <p:sp>
        <p:nvSpPr>
          <p:cNvPr id="5" name="TextBox 4">
            <a:extLst>
              <a:ext uri="{FF2B5EF4-FFF2-40B4-BE49-F238E27FC236}">
                <a16:creationId xmlns:a16="http://schemas.microsoft.com/office/drawing/2014/main" id="{0119FD60-987B-F25E-C967-4CC1F0A62A19}"/>
              </a:ext>
            </a:extLst>
          </p:cNvPr>
          <p:cNvSpPr txBox="1"/>
          <p:nvPr/>
        </p:nvSpPr>
        <p:spPr>
          <a:xfrm>
            <a:off x="7984479" y="6437446"/>
            <a:ext cx="4207521" cy="400110"/>
          </a:xfrm>
          <a:prstGeom prst="rect">
            <a:avLst/>
          </a:prstGeom>
          <a:noFill/>
        </p:spPr>
        <p:txBody>
          <a:bodyPr wrap="square">
            <a:spAutoFit/>
          </a:bodyPr>
          <a:lstStyle/>
          <a:p>
            <a:pPr algn="ctr"/>
            <a:r>
              <a:rPr lang="en-US" sz="1000" dirty="0">
                <a:latin typeface="Arial Narrow" panose="020B0606020202030204" pitchFamily="34" charset="0"/>
                <a:cs typeface="Times New Roman" panose="02020603050405020304" pitchFamily="18" charset="0"/>
              </a:rPr>
              <a:t>Source: Figure 10.2.5: Relationship Between Available Water and Soil Texture from Introduction to Physical Geography by M. Ritter, licensed under CC BY-NC-SA 4.0.</a:t>
            </a:r>
          </a:p>
        </p:txBody>
      </p:sp>
    </p:spTree>
    <p:extLst>
      <p:ext uri="{BB962C8B-B14F-4D97-AF65-F5344CB8AC3E}">
        <p14:creationId xmlns:p14="http://schemas.microsoft.com/office/powerpoint/2010/main" val="2975296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CA9090-FF58-BEDB-09E3-73CAA40F26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A8720E-1903-35B9-678A-B50A89369C0F}"/>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Groundwater </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1D95F842-1C1C-C428-E5A3-EC941A051C28}"/>
              </a:ext>
            </a:extLst>
          </p:cNvPr>
          <p:cNvSpPr>
            <a:spLocks noGrp="1"/>
          </p:cNvSpPr>
          <p:nvPr>
            <p:ph idx="1"/>
          </p:nvPr>
        </p:nvSpPr>
        <p:spPr>
          <a:xfrm>
            <a:off x="838199" y="1458930"/>
            <a:ext cx="5139907" cy="4903369"/>
          </a:xfrm>
        </p:spPr>
        <p:txBody>
          <a:bodyPr>
            <a:noAutofit/>
          </a:bodyPr>
          <a:lstStyle/>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Zone of saturation </a:t>
            </a:r>
            <a:r>
              <a:rPr lang="en-US" sz="2400" dirty="0">
                <a:latin typeface="Arial Narrow" panose="020B0606020202030204" pitchFamily="34" charset="0"/>
              </a:rPr>
              <a:t>holds </a:t>
            </a:r>
            <a:r>
              <a:rPr lang="en-US" sz="2400" b="1" dirty="0">
                <a:latin typeface="Arial Narrow" panose="020B0606020202030204" pitchFamily="34" charset="0"/>
              </a:rPr>
              <a:t>groundwater</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Water</a:t>
            </a:r>
            <a:r>
              <a:rPr lang="en-US" sz="2400" dirty="0">
                <a:latin typeface="Arial Narrow" panose="020B0606020202030204" pitchFamily="34" charset="0"/>
              </a:rPr>
              <a:t> </a:t>
            </a:r>
            <a:r>
              <a:rPr lang="en-US" sz="2400" b="1" dirty="0">
                <a:latin typeface="Arial Narrow" panose="020B0606020202030204" pitchFamily="34" charset="0"/>
              </a:rPr>
              <a:t>table</a:t>
            </a:r>
            <a:r>
              <a:rPr lang="en-US" sz="2400" dirty="0">
                <a:latin typeface="Arial Narrow" panose="020B0606020202030204" pitchFamily="34" charset="0"/>
              </a:rPr>
              <a:t>: Boundary between saturation and aeration zones</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Rises</a:t>
            </a:r>
            <a:r>
              <a:rPr lang="en-US" dirty="0">
                <a:latin typeface="Arial Narrow" panose="020B0606020202030204" pitchFamily="34" charset="0"/>
              </a:rPr>
              <a:t> in wet conditions, </a:t>
            </a:r>
            <a:r>
              <a:rPr lang="en-US" b="1" dirty="0">
                <a:latin typeface="Arial Narrow" panose="020B0606020202030204" pitchFamily="34" charset="0"/>
              </a:rPr>
              <a:t>drops</a:t>
            </a:r>
            <a:r>
              <a:rPr lang="en-US" dirty="0">
                <a:latin typeface="Arial Narrow" panose="020B0606020202030204" pitchFamily="34" charset="0"/>
              </a:rPr>
              <a:t> during dry spells</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Aquifers</a:t>
            </a:r>
            <a:r>
              <a:rPr lang="en-US" sz="2400" dirty="0">
                <a:latin typeface="Arial Narrow" panose="020B0606020202030204" pitchFamily="34" charset="0"/>
              </a:rPr>
              <a:t> store and transmit groundwater</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Unconfined</a:t>
            </a:r>
            <a:r>
              <a:rPr lang="en-US" dirty="0">
                <a:latin typeface="Arial Narrow" panose="020B0606020202030204" pitchFamily="34" charset="0"/>
              </a:rPr>
              <a:t>: Open to surface</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Confined</a:t>
            </a:r>
            <a:r>
              <a:rPr lang="en-US" dirty="0">
                <a:latin typeface="Arial Narrow" panose="020B0606020202030204" pitchFamily="34" charset="0"/>
              </a:rPr>
              <a:t>: Sandwiched between impermeable layers (</a:t>
            </a:r>
            <a:r>
              <a:rPr lang="en-US" b="1" dirty="0">
                <a:latin typeface="Arial Narrow" panose="020B0606020202030204" pitchFamily="34" charset="0"/>
              </a:rPr>
              <a:t>aquicludes</a:t>
            </a:r>
            <a:r>
              <a:rPr lang="en-US" dirty="0">
                <a:latin typeface="Arial Narrow" panose="020B0606020202030204" pitchFamily="34" charset="0"/>
              </a:rPr>
              <a:t>)</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Recharge</a:t>
            </a:r>
            <a:r>
              <a:rPr lang="en-US" dirty="0">
                <a:latin typeface="Arial Narrow" panose="020B0606020202030204" pitchFamily="34" charset="0"/>
              </a:rPr>
              <a:t> </a:t>
            </a:r>
            <a:r>
              <a:rPr lang="en-US" b="1" dirty="0">
                <a:latin typeface="Arial Narrow" panose="020B0606020202030204" pitchFamily="34" charset="0"/>
              </a:rPr>
              <a:t>zone</a:t>
            </a:r>
            <a:r>
              <a:rPr lang="en-US" dirty="0">
                <a:latin typeface="Arial Narrow" panose="020B0606020202030204" pitchFamily="34" charset="0"/>
              </a:rPr>
              <a:t>: Area where confined aquifer is exposed and refilled</a:t>
            </a:r>
          </a:p>
        </p:txBody>
      </p:sp>
      <p:pic>
        <p:nvPicPr>
          <p:cNvPr id="5" name="Picture 4" descr="Diagram showing unconfined and confined aquifers with water table and artesian wells. The unconfined aquifer lies above a shale layer, while the confined aquifer is under pressure between shale and granite, causing water in artesian wells to rise above the aquifer.">
            <a:extLst>
              <a:ext uri="{FF2B5EF4-FFF2-40B4-BE49-F238E27FC236}">
                <a16:creationId xmlns:a16="http://schemas.microsoft.com/office/drawing/2014/main" id="{49EAD28D-01CF-EA94-B2C6-99EB530A65D5}"/>
              </a:ext>
            </a:extLst>
          </p:cNvPr>
          <p:cNvPicPr>
            <a:picLocks noChangeAspect="1"/>
          </p:cNvPicPr>
          <p:nvPr/>
        </p:nvPicPr>
        <p:blipFill>
          <a:blip r:embed="rId3"/>
          <a:stretch>
            <a:fillRect/>
          </a:stretch>
        </p:blipFill>
        <p:spPr>
          <a:xfrm>
            <a:off x="6028474" y="1567271"/>
            <a:ext cx="6163526" cy="3194510"/>
          </a:xfrm>
          <a:prstGeom prst="rect">
            <a:avLst/>
          </a:prstGeom>
        </p:spPr>
      </p:pic>
      <p:sp>
        <p:nvSpPr>
          <p:cNvPr id="6" name="TextBox 5">
            <a:extLst>
              <a:ext uri="{FF2B5EF4-FFF2-40B4-BE49-F238E27FC236}">
                <a16:creationId xmlns:a16="http://schemas.microsoft.com/office/drawing/2014/main" id="{ECDF9D06-5B23-A728-1956-86F7B88513C1}"/>
              </a:ext>
            </a:extLst>
          </p:cNvPr>
          <p:cNvSpPr txBox="1"/>
          <p:nvPr/>
        </p:nvSpPr>
        <p:spPr>
          <a:xfrm>
            <a:off x="7366958" y="4948826"/>
            <a:ext cx="4385095" cy="400110"/>
          </a:xfrm>
          <a:prstGeom prst="rect">
            <a:avLst/>
          </a:prstGeom>
          <a:noFill/>
        </p:spPr>
        <p:txBody>
          <a:bodyPr wrap="square">
            <a:spAutoFit/>
          </a:bodyPr>
          <a:lstStyle/>
          <a:p>
            <a:pPr algn="ctr"/>
            <a:r>
              <a:rPr lang="en-US" sz="1000" dirty="0">
                <a:latin typeface="Arial Narrow" panose="020B0606020202030204" pitchFamily="34" charset="0"/>
                <a:cs typeface="Times New Roman" panose="02020603050405020304" pitchFamily="18" charset="0"/>
              </a:rPr>
              <a:t>Source: Figure 10.2.6: Unconfined and confined aquifers. (Courtesy USGS; Source) from Introduction to Physical Geography by M. Ritter, licensed under CC BY-NC-SA 4.0.</a:t>
            </a:r>
          </a:p>
        </p:txBody>
      </p:sp>
    </p:spTree>
    <p:extLst>
      <p:ext uri="{BB962C8B-B14F-4D97-AF65-F5344CB8AC3E}">
        <p14:creationId xmlns:p14="http://schemas.microsoft.com/office/powerpoint/2010/main" val="1237115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7B6C1-3F36-798E-5CC0-C9FE6CB379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8DE618-D866-5E95-F909-CEE97DD37F37}"/>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Groundwater Movement</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EC3C576F-AD4C-1B2B-E819-3B3FD74B4BC1}"/>
              </a:ext>
            </a:extLst>
          </p:cNvPr>
          <p:cNvSpPr>
            <a:spLocks noGrp="1"/>
          </p:cNvSpPr>
          <p:nvPr>
            <p:ph idx="1"/>
          </p:nvPr>
        </p:nvSpPr>
        <p:spPr>
          <a:xfrm>
            <a:off x="838200" y="1458930"/>
            <a:ext cx="4078858" cy="4903369"/>
          </a:xfrm>
        </p:spPr>
        <p:txBody>
          <a:bodyPr>
            <a:noAutofit/>
          </a:bodyPr>
          <a:lstStyle/>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Moves via </a:t>
            </a:r>
            <a:r>
              <a:rPr lang="en-US" sz="2400" b="1" dirty="0">
                <a:latin typeface="Arial Narrow" panose="020B0606020202030204" pitchFamily="34" charset="0"/>
              </a:rPr>
              <a:t>percolation</a:t>
            </a:r>
            <a:r>
              <a:rPr lang="en-US" sz="2400" dirty="0">
                <a:latin typeface="Arial Narrow" panose="020B0606020202030204" pitchFamily="34" charset="0"/>
              </a:rPr>
              <a:t> and </a:t>
            </a:r>
            <a:r>
              <a:rPr lang="en-US" sz="2400" b="1" dirty="0">
                <a:latin typeface="Arial Narrow" panose="020B0606020202030204" pitchFamily="34" charset="0"/>
              </a:rPr>
              <a:t>seepage</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Flow rate = </a:t>
            </a:r>
            <a:r>
              <a:rPr lang="en-US" sz="2400" b="1" dirty="0">
                <a:latin typeface="Arial Narrow" panose="020B0606020202030204" pitchFamily="34" charset="0"/>
              </a:rPr>
              <a:t>Permeability</a:t>
            </a:r>
            <a:r>
              <a:rPr lang="en-US" sz="2400" dirty="0">
                <a:latin typeface="Arial Narrow" panose="020B0606020202030204" pitchFamily="34" charset="0"/>
              </a:rPr>
              <a:t> × </a:t>
            </a:r>
            <a:r>
              <a:rPr lang="en-US" sz="2400" b="1" dirty="0">
                <a:latin typeface="Arial Narrow" panose="020B0606020202030204" pitchFamily="34" charset="0"/>
              </a:rPr>
              <a:t>Hydraulic</a:t>
            </a:r>
            <a:r>
              <a:rPr lang="en-US" sz="2400" dirty="0">
                <a:latin typeface="Arial Narrow" panose="020B0606020202030204" pitchFamily="34" charset="0"/>
              </a:rPr>
              <a:t> </a:t>
            </a:r>
            <a:r>
              <a:rPr lang="en-US" sz="2400" b="1" dirty="0">
                <a:latin typeface="Arial Narrow" panose="020B0606020202030204" pitchFamily="34" charset="0"/>
              </a:rPr>
              <a:t>gradient</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Gravel: Up to 125 m/day</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Average: ~15 m/day</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Hydrostatic</a:t>
            </a:r>
            <a:r>
              <a:rPr lang="en-US" sz="2400" dirty="0">
                <a:latin typeface="Arial Narrow" panose="020B0606020202030204" pitchFamily="34" charset="0"/>
              </a:rPr>
              <a:t> </a:t>
            </a:r>
            <a:r>
              <a:rPr lang="en-US" sz="2400" b="1" dirty="0">
                <a:latin typeface="Arial Narrow" panose="020B0606020202030204" pitchFamily="34" charset="0"/>
              </a:rPr>
              <a:t>pressure</a:t>
            </a:r>
            <a:r>
              <a:rPr lang="en-US" sz="2400" dirty="0">
                <a:latin typeface="Arial Narrow" panose="020B0606020202030204" pitchFamily="34" charset="0"/>
              </a:rPr>
              <a:t> in confined aquifers →</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Can produce </a:t>
            </a:r>
            <a:r>
              <a:rPr lang="en-US" b="1" dirty="0">
                <a:latin typeface="Arial Narrow" panose="020B0606020202030204" pitchFamily="34" charset="0"/>
              </a:rPr>
              <a:t>artesian</a:t>
            </a:r>
            <a:r>
              <a:rPr lang="en-US" dirty="0">
                <a:latin typeface="Arial Narrow" panose="020B0606020202030204" pitchFamily="34" charset="0"/>
              </a:rPr>
              <a:t> </a:t>
            </a:r>
            <a:r>
              <a:rPr lang="en-US" b="1" dirty="0">
                <a:latin typeface="Arial Narrow" panose="020B0606020202030204" pitchFamily="34" charset="0"/>
              </a:rPr>
              <a:t>wells</a:t>
            </a:r>
            <a:r>
              <a:rPr lang="en-US" dirty="0">
                <a:latin typeface="Arial Narrow" panose="020B0606020202030204" pitchFamily="34" charset="0"/>
              </a:rPr>
              <a:t> if pressure lifts water above ground level</a:t>
            </a:r>
          </a:p>
        </p:txBody>
      </p:sp>
      <p:pic>
        <p:nvPicPr>
          <p:cNvPr id="5" name="Picture 4" descr="Diagram of groundwater movement showing recharge and discharge areas, water table, and flow lines through different layers. Water moves over timescales from days near the surface to millennia in deep layers.">
            <a:extLst>
              <a:ext uri="{FF2B5EF4-FFF2-40B4-BE49-F238E27FC236}">
                <a16:creationId xmlns:a16="http://schemas.microsoft.com/office/drawing/2014/main" id="{81E17E7C-B946-DFE0-18FF-F87A5192A368}"/>
              </a:ext>
            </a:extLst>
          </p:cNvPr>
          <p:cNvPicPr>
            <a:picLocks noChangeAspect="1"/>
          </p:cNvPicPr>
          <p:nvPr/>
        </p:nvPicPr>
        <p:blipFill>
          <a:blip r:embed="rId3"/>
          <a:stretch>
            <a:fillRect/>
          </a:stretch>
        </p:blipFill>
        <p:spPr>
          <a:xfrm>
            <a:off x="5920410" y="67323"/>
            <a:ext cx="6138065" cy="3318547"/>
          </a:xfrm>
          <a:prstGeom prst="rect">
            <a:avLst/>
          </a:prstGeom>
        </p:spPr>
      </p:pic>
      <p:sp>
        <p:nvSpPr>
          <p:cNvPr id="6" name="TextBox 5">
            <a:extLst>
              <a:ext uri="{FF2B5EF4-FFF2-40B4-BE49-F238E27FC236}">
                <a16:creationId xmlns:a16="http://schemas.microsoft.com/office/drawing/2014/main" id="{8A6200ED-5EEF-E007-6D36-CB4A5C1381A8}"/>
              </a:ext>
            </a:extLst>
          </p:cNvPr>
          <p:cNvSpPr txBox="1"/>
          <p:nvPr/>
        </p:nvSpPr>
        <p:spPr>
          <a:xfrm>
            <a:off x="7806720" y="3394496"/>
            <a:ext cx="4385095" cy="400110"/>
          </a:xfrm>
          <a:prstGeom prst="rect">
            <a:avLst/>
          </a:prstGeom>
          <a:noFill/>
        </p:spPr>
        <p:txBody>
          <a:bodyPr wrap="square">
            <a:spAutoFit/>
          </a:bodyPr>
          <a:lstStyle/>
          <a:p>
            <a:pPr algn="ctr"/>
            <a:r>
              <a:rPr lang="en-US" sz="1000" dirty="0">
                <a:latin typeface="Arial Narrow" panose="020B0606020202030204" pitchFamily="34" charset="0"/>
                <a:cs typeface="Times New Roman" panose="02020603050405020304" pitchFamily="18" charset="0"/>
              </a:rPr>
              <a:t>Source: Figure 10.2.7: Ground water movement (Courtesy USGS; Source) from Introduction to Physical Geography by M. Ritter, licensed under CC BY-NC-SA 4.0.</a:t>
            </a:r>
          </a:p>
        </p:txBody>
      </p:sp>
      <p:pic>
        <p:nvPicPr>
          <p:cNvPr id="8" name="Picture 7" descr="Pivot irrigation system spraying water over a green barley field in Saudi Arabia, grown for dairy cow fodder.">
            <a:extLst>
              <a:ext uri="{FF2B5EF4-FFF2-40B4-BE49-F238E27FC236}">
                <a16:creationId xmlns:a16="http://schemas.microsoft.com/office/drawing/2014/main" id="{E064EC59-393B-D06C-AA1E-9F36C9873F2F}"/>
              </a:ext>
            </a:extLst>
          </p:cNvPr>
          <p:cNvPicPr>
            <a:picLocks noChangeAspect="1"/>
          </p:cNvPicPr>
          <p:nvPr/>
        </p:nvPicPr>
        <p:blipFill>
          <a:blip r:embed="rId4"/>
          <a:stretch>
            <a:fillRect/>
          </a:stretch>
        </p:blipFill>
        <p:spPr>
          <a:xfrm>
            <a:off x="4917058" y="3867937"/>
            <a:ext cx="4258187" cy="2754304"/>
          </a:xfrm>
          <a:prstGeom prst="rect">
            <a:avLst/>
          </a:prstGeom>
        </p:spPr>
      </p:pic>
      <p:sp>
        <p:nvSpPr>
          <p:cNvPr id="9" name="TextBox 8">
            <a:extLst>
              <a:ext uri="{FF2B5EF4-FFF2-40B4-BE49-F238E27FC236}">
                <a16:creationId xmlns:a16="http://schemas.microsoft.com/office/drawing/2014/main" id="{7C5F30FC-37E7-F5F8-767D-40C4D91BE071}"/>
              </a:ext>
            </a:extLst>
          </p:cNvPr>
          <p:cNvSpPr txBox="1"/>
          <p:nvPr/>
        </p:nvSpPr>
        <p:spPr>
          <a:xfrm>
            <a:off x="9273396" y="5666959"/>
            <a:ext cx="2165230" cy="1015663"/>
          </a:xfrm>
          <a:prstGeom prst="rect">
            <a:avLst/>
          </a:prstGeom>
          <a:noFill/>
        </p:spPr>
        <p:txBody>
          <a:bodyPr wrap="square">
            <a:spAutoFit/>
          </a:bodyPr>
          <a:lstStyle/>
          <a:p>
            <a:r>
              <a:rPr lang="en-US" sz="1000" dirty="0">
                <a:latin typeface="Arial Narrow" panose="020B0606020202030204" pitchFamily="34" charset="0"/>
                <a:cs typeface="Times New Roman" panose="02020603050405020304" pitchFamily="18" charset="0"/>
              </a:rPr>
              <a:t>Source: Figure 10.2.8: Pivot irrigation on a barley field in Saudi Arabia. The barley is used as fodder for milk cows. (Source: F. Mattioli, FAO Used with permission) from Introduction to Physical Geography by M. Ritter, licensed under CC BY-NC-SA 4.0.</a:t>
            </a:r>
          </a:p>
        </p:txBody>
      </p:sp>
    </p:spTree>
    <p:extLst>
      <p:ext uri="{BB962C8B-B14F-4D97-AF65-F5344CB8AC3E}">
        <p14:creationId xmlns:p14="http://schemas.microsoft.com/office/powerpoint/2010/main" val="6551956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B833AC-2E3B-A6ED-F345-C81DB7C905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63C662-DE3E-2A6A-2C4E-C08F3F513E24}"/>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Groundwater and Human Use</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AA060ADE-912E-67EB-792B-92A09C3FA6C5}"/>
              </a:ext>
            </a:extLst>
          </p:cNvPr>
          <p:cNvSpPr>
            <a:spLocks noGrp="1"/>
          </p:cNvSpPr>
          <p:nvPr>
            <p:ph idx="1"/>
          </p:nvPr>
        </p:nvSpPr>
        <p:spPr>
          <a:xfrm>
            <a:off x="898588" y="1380226"/>
            <a:ext cx="5352585" cy="1897812"/>
          </a:xfrm>
        </p:spPr>
        <p:txBody>
          <a:bodyPr>
            <a:noAutofit/>
          </a:bodyPr>
          <a:lstStyle/>
          <a:p>
            <a:pPr marL="0" indent="0">
              <a:lnSpc>
                <a:spcPct val="100000"/>
              </a:lnSpc>
              <a:spcBef>
                <a:spcPts val="0"/>
              </a:spcBef>
              <a:spcAft>
                <a:spcPts val="600"/>
              </a:spcAft>
              <a:buNone/>
            </a:pPr>
            <a:r>
              <a:rPr lang="en-US" sz="2400" b="1" dirty="0">
                <a:latin typeface="Arial Narrow" panose="020B0606020202030204" pitchFamily="34" charset="0"/>
              </a:rPr>
              <a:t>Why Groundwater Matters?</a:t>
            </a:r>
          </a:p>
          <a:p>
            <a:pPr>
              <a:lnSpc>
                <a:spcPct val="100000"/>
              </a:lnSpc>
              <a:spcBef>
                <a:spcPts val="0"/>
              </a:spcBef>
              <a:spcAft>
                <a:spcPts val="600"/>
              </a:spcAft>
              <a:buFont typeface="Wingdings" panose="05000000000000000000" pitchFamily="2" charset="2"/>
              <a:buChar char="q"/>
            </a:pPr>
            <a:r>
              <a:rPr lang="en-US" sz="2400" b="1" dirty="0">
                <a:latin typeface="Arial Narrow" panose="020B0606020202030204" pitchFamily="34" charset="0"/>
              </a:rPr>
              <a:t> 68% </a:t>
            </a:r>
            <a:r>
              <a:rPr lang="en-US" sz="2400" dirty="0">
                <a:latin typeface="Arial Narrow" panose="020B0606020202030204" pitchFamily="34" charset="0"/>
              </a:rPr>
              <a:t>used for </a:t>
            </a:r>
            <a:r>
              <a:rPr lang="en-US" sz="2400" b="1" dirty="0">
                <a:latin typeface="Arial Narrow" panose="020B0606020202030204" pitchFamily="34" charset="0"/>
              </a:rPr>
              <a:t>agriculture</a:t>
            </a:r>
            <a:r>
              <a:rPr lang="en-US" sz="2400" dirty="0">
                <a:latin typeface="Arial Narrow" panose="020B0606020202030204" pitchFamily="34" charset="0"/>
              </a:rPr>
              <a:t> (</a:t>
            </a:r>
            <a:r>
              <a:rPr lang="en-US" sz="2400" b="1" dirty="0">
                <a:latin typeface="Arial Narrow" panose="020B0606020202030204" pitchFamily="34" charset="0"/>
              </a:rPr>
              <a:t>irrigation</a:t>
            </a:r>
            <a:r>
              <a:rPr lang="en-US" sz="2400" dirty="0">
                <a:latin typeface="Arial Narrow" panose="020B0606020202030204" pitchFamily="34" charset="0"/>
              </a:rPr>
              <a:t>)</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19%</a:t>
            </a:r>
            <a:r>
              <a:rPr lang="en-US" sz="2400" dirty="0">
                <a:latin typeface="Arial Narrow" panose="020B0606020202030204" pitchFamily="34" charset="0"/>
              </a:rPr>
              <a:t> for </a:t>
            </a:r>
            <a:r>
              <a:rPr lang="en-US" sz="2400" b="1" dirty="0">
                <a:latin typeface="Arial Narrow" panose="020B0606020202030204" pitchFamily="34" charset="0"/>
              </a:rPr>
              <a:t>public water supply </a:t>
            </a:r>
            <a:r>
              <a:rPr lang="en-US" sz="2400" dirty="0">
                <a:latin typeface="Arial Narrow" panose="020B0606020202030204" pitchFamily="34" charset="0"/>
              </a:rPr>
              <a:t>(mainly drinking water)</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98%</a:t>
            </a:r>
            <a:r>
              <a:rPr lang="en-US" sz="2400" dirty="0">
                <a:latin typeface="Arial Narrow" panose="020B0606020202030204" pitchFamily="34" charset="0"/>
              </a:rPr>
              <a:t> of self-supplied domestic users rely on </a:t>
            </a:r>
            <a:r>
              <a:rPr lang="en-US" sz="2400" b="1" dirty="0">
                <a:latin typeface="Arial Narrow" panose="020B0606020202030204" pitchFamily="34" charset="0"/>
              </a:rPr>
              <a:t>groundwater</a:t>
            </a:r>
          </a:p>
        </p:txBody>
      </p:sp>
      <p:pic>
        <p:nvPicPr>
          <p:cNvPr id="5" name="Picture 4" descr="Bar chart of U.S. groundwater withdrawals in 2000 showing irrigation as the largest use at 56,900 million gallons per day, followed by public supply at 16,000, with smaller amounts for domestic, industrial, aquaculture, livestock, mining, and thermoelectric power.">
            <a:extLst>
              <a:ext uri="{FF2B5EF4-FFF2-40B4-BE49-F238E27FC236}">
                <a16:creationId xmlns:a16="http://schemas.microsoft.com/office/drawing/2014/main" id="{D0CFAEC3-4E23-34B3-8090-DFC8D92441AE}"/>
              </a:ext>
            </a:extLst>
          </p:cNvPr>
          <p:cNvPicPr>
            <a:picLocks noChangeAspect="1"/>
          </p:cNvPicPr>
          <p:nvPr/>
        </p:nvPicPr>
        <p:blipFill>
          <a:blip r:embed="rId3"/>
          <a:stretch>
            <a:fillRect/>
          </a:stretch>
        </p:blipFill>
        <p:spPr>
          <a:xfrm>
            <a:off x="5977586" y="1380226"/>
            <a:ext cx="6053191" cy="2812212"/>
          </a:xfrm>
          <a:prstGeom prst="rect">
            <a:avLst/>
          </a:prstGeom>
        </p:spPr>
      </p:pic>
      <p:sp>
        <p:nvSpPr>
          <p:cNvPr id="6" name="Content Placeholder 2">
            <a:extLst>
              <a:ext uri="{FF2B5EF4-FFF2-40B4-BE49-F238E27FC236}">
                <a16:creationId xmlns:a16="http://schemas.microsoft.com/office/drawing/2014/main" id="{1CFCCE02-C59E-B5C8-9AB7-21C79EAC9949}"/>
              </a:ext>
            </a:extLst>
          </p:cNvPr>
          <p:cNvSpPr txBox="1">
            <a:spLocks/>
          </p:cNvSpPr>
          <p:nvPr/>
        </p:nvSpPr>
        <p:spPr>
          <a:xfrm>
            <a:off x="898588" y="4103902"/>
            <a:ext cx="7011836" cy="238897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buFont typeface="Arial" panose="020B0604020202020204" pitchFamily="34" charset="0"/>
              <a:buNone/>
            </a:pPr>
            <a:r>
              <a:rPr lang="en-US" sz="2400" b="1" dirty="0">
                <a:latin typeface="Arial Narrow" panose="020B0606020202030204" pitchFamily="34" charset="0"/>
              </a:rPr>
              <a:t>Urban vs. Rural Demand</a:t>
            </a:r>
          </a:p>
          <a:p>
            <a:pPr>
              <a:lnSpc>
                <a:spcPct val="100000"/>
              </a:lnSpc>
              <a:spcBef>
                <a:spcPts val="0"/>
              </a:spcBef>
              <a:spcAft>
                <a:spcPts val="600"/>
              </a:spcAft>
              <a:buFont typeface="Wingdings" panose="05000000000000000000" pitchFamily="2" charset="2"/>
              <a:buChar char="q"/>
            </a:pPr>
            <a:r>
              <a:rPr lang="en-US" sz="2400" b="1" dirty="0">
                <a:latin typeface="Arial Narrow" panose="020B0606020202030204" pitchFamily="34" charset="0"/>
              </a:rPr>
              <a:t> Heavy</a:t>
            </a:r>
            <a:r>
              <a:rPr lang="en-US" sz="2400" dirty="0">
                <a:latin typeface="Arial Narrow" panose="020B0606020202030204" pitchFamily="34" charset="0"/>
              </a:rPr>
              <a:t> </a:t>
            </a:r>
            <a:r>
              <a:rPr lang="en-US" sz="2400" b="1" dirty="0">
                <a:latin typeface="Arial Narrow" panose="020B0606020202030204" pitchFamily="34" charset="0"/>
              </a:rPr>
              <a:t>agricultural</a:t>
            </a:r>
            <a:r>
              <a:rPr lang="en-US" sz="2400" dirty="0">
                <a:latin typeface="Arial Narrow" panose="020B0606020202030204" pitchFamily="34" charset="0"/>
              </a:rPr>
              <a:t> </a:t>
            </a:r>
            <a:r>
              <a:rPr lang="en-US" sz="2400" b="1" dirty="0">
                <a:latin typeface="Arial Narrow" panose="020B0606020202030204" pitchFamily="34" charset="0"/>
              </a:rPr>
              <a:t>use</a:t>
            </a:r>
            <a:r>
              <a:rPr lang="en-US" sz="2400" dirty="0">
                <a:latin typeface="Arial Narrow" panose="020B0606020202030204" pitchFamily="34" charset="0"/>
              </a:rPr>
              <a:t> in dry, permeable regions.</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Leads to competition over limited resources.</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Example: </a:t>
            </a:r>
            <a:r>
              <a:rPr lang="en-US" sz="2400" b="1" dirty="0">
                <a:latin typeface="Arial Narrow" panose="020B0606020202030204" pitchFamily="34" charset="0"/>
              </a:rPr>
              <a:t>Edwards</a:t>
            </a:r>
            <a:r>
              <a:rPr lang="en-US" sz="2400" dirty="0">
                <a:latin typeface="Arial Narrow" panose="020B0606020202030204" pitchFamily="34" charset="0"/>
              </a:rPr>
              <a:t> </a:t>
            </a:r>
            <a:r>
              <a:rPr lang="en-US" sz="2400" b="1" dirty="0">
                <a:latin typeface="Arial Narrow" panose="020B0606020202030204" pitchFamily="34" charset="0"/>
              </a:rPr>
              <a:t>Aquifer</a:t>
            </a:r>
            <a:r>
              <a:rPr lang="en-US" sz="2400" dirty="0">
                <a:latin typeface="Arial Narrow" panose="020B0606020202030204" pitchFamily="34" charset="0"/>
              </a:rPr>
              <a:t>, Texas</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Urban and rural users compete for the same aquifer.</a:t>
            </a:r>
          </a:p>
        </p:txBody>
      </p:sp>
      <p:sp>
        <p:nvSpPr>
          <p:cNvPr id="7" name="TextBox 6">
            <a:extLst>
              <a:ext uri="{FF2B5EF4-FFF2-40B4-BE49-F238E27FC236}">
                <a16:creationId xmlns:a16="http://schemas.microsoft.com/office/drawing/2014/main" id="{CA7C0718-0462-7C76-EB5C-B75A9BA41348}"/>
              </a:ext>
            </a:extLst>
          </p:cNvPr>
          <p:cNvSpPr txBox="1"/>
          <p:nvPr/>
        </p:nvSpPr>
        <p:spPr>
          <a:xfrm>
            <a:off x="7645682" y="4326149"/>
            <a:ext cx="4385095" cy="400110"/>
          </a:xfrm>
          <a:prstGeom prst="rect">
            <a:avLst/>
          </a:prstGeom>
          <a:noFill/>
        </p:spPr>
        <p:txBody>
          <a:bodyPr wrap="square">
            <a:spAutoFit/>
          </a:bodyPr>
          <a:lstStyle/>
          <a:p>
            <a:pPr algn="r"/>
            <a:r>
              <a:rPr lang="en-US" sz="1000" dirty="0">
                <a:latin typeface="Arial Narrow" panose="020B0606020202030204" pitchFamily="34" charset="0"/>
                <a:cs typeface="Times New Roman" panose="02020603050405020304" pitchFamily="18" charset="0"/>
              </a:rPr>
              <a:t>Source: Figure 10.2.9: United States groundwater withdrawals (2000) (Courtesy USGs) from Introduction to Physical Geography by M. Ritter, licensed under CC BY-NC-SA 4.0.</a:t>
            </a:r>
          </a:p>
        </p:txBody>
      </p:sp>
    </p:spTree>
    <p:extLst>
      <p:ext uri="{BB962C8B-B14F-4D97-AF65-F5344CB8AC3E}">
        <p14:creationId xmlns:p14="http://schemas.microsoft.com/office/powerpoint/2010/main" val="1337072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035F5E-3F56-F655-5054-786F7C8901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0E99F5-9765-2E48-856A-082B923CDFEE}"/>
              </a:ext>
            </a:extLst>
          </p:cNvPr>
          <p:cNvSpPr>
            <a:spLocks noGrp="1"/>
          </p:cNvSpPr>
          <p:nvPr>
            <p:ph type="title"/>
          </p:nvPr>
        </p:nvSpPr>
        <p:spPr>
          <a:xfrm>
            <a:off x="838200" y="365125"/>
            <a:ext cx="10515600" cy="1015101"/>
          </a:xfrm>
        </p:spPr>
        <p:txBody>
          <a:bodyPr/>
          <a:lstStyle/>
          <a:p>
            <a:r>
              <a:rPr lang="en-US" dirty="0">
                <a:latin typeface="Arial Narrow" panose="020B0606020202030204" pitchFamily="34" charset="0"/>
              </a:rPr>
              <a:t>Weekly readings:</a:t>
            </a:r>
          </a:p>
        </p:txBody>
      </p:sp>
      <p:sp>
        <p:nvSpPr>
          <p:cNvPr id="3" name="Content Placeholder 2">
            <a:extLst>
              <a:ext uri="{FF2B5EF4-FFF2-40B4-BE49-F238E27FC236}">
                <a16:creationId xmlns:a16="http://schemas.microsoft.com/office/drawing/2014/main" id="{B5EEDCEA-197A-DCB1-21F5-8595D0E1205E}"/>
              </a:ext>
            </a:extLst>
          </p:cNvPr>
          <p:cNvSpPr>
            <a:spLocks noGrp="1"/>
          </p:cNvSpPr>
          <p:nvPr>
            <p:ph idx="1"/>
          </p:nvPr>
        </p:nvSpPr>
        <p:spPr>
          <a:xfrm>
            <a:off x="838199" y="1530036"/>
            <a:ext cx="9763126" cy="5156514"/>
          </a:xfrm>
        </p:spPr>
        <p:txBody>
          <a:bodyPr>
            <a:normAutofit/>
          </a:bodyPr>
          <a:lstStyle/>
          <a:p>
            <a:pPr>
              <a:lnSpc>
                <a:spcPct val="110000"/>
              </a:lnSpc>
              <a:spcBef>
                <a:spcPts val="600"/>
              </a:spcBef>
              <a:spcAft>
                <a:spcPts val="600"/>
              </a:spcAft>
              <a:buFont typeface="Wingdings" panose="05000000000000000000" pitchFamily="2" charset="2"/>
              <a:buChar char="q"/>
            </a:pPr>
            <a:r>
              <a:rPr lang="en-US" sz="3200" dirty="0">
                <a:latin typeface="Arial Narrow" panose="020B0606020202030204" pitchFamily="34" charset="0"/>
              </a:rPr>
              <a:t> Read Ritter Chapter 10 (10.1-10.5), Southard Chapter 12 (12.2) &amp; Chapter 4 (4.1-4.6)</a:t>
            </a:r>
          </a:p>
        </p:txBody>
      </p:sp>
    </p:spTree>
    <p:extLst>
      <p:ext uri="{BB962C8B-B14F-4D97-AF65-F5344CB8AC3E}">
        <p14:creationId xmlns:p14="http://schemas.microsoft.com/office/powerpoint/2010/main" val="4292480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332700-B62B-4F9C-527F-6E99129ADD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A36087-B4D4-9018-665E-EC811603B40D}"/>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Consequences of Overuse</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068682A3-A5EC-40F0-484F-9973651D6018}"/>
              </a:ext>
            </a:extLst>
          </p:cNvPr>
          <p:cNvSpPr>
            <a:spLocks noGrp="1"/>
          </p:cNvSpPr>
          <p:nvPr>
            <p:ph idx="1"/>
          </p:nvPr>
        </p:nvSpPr>
        <p:spPr>
          <a:xfrm>
            <a:off x="898588" y="1380226"/>
            <a:ext cx="6019797" cy="5357004"/>
          </a:xfrm>
        </p:spPr>
        <p:txBody>
          <a:bodyPr>
            <a:noAutofit/>
          </a:bodyPr>
          <a:lstStyle/>
          <a:p>
            <a:pPr marL="0" indent="0">
              <a:lnSpc>
                <a:spcPct val="100000"/>
              </a:lnSpc>
              <a:spcBef>
                <a:spcPts val="0"/>
              </a:spcBef>
              <a:spcAft>
                <a:spcPts val="600"/>
              </a:spcAft>
              <a:buNone/>
            </a:pPr>
            <a:r>
              <a:rPr lang="en-US" sz="2400" b="1" dirty="0">
                <a:latin typeface="Arial Narrow" panose="020B0606020202030204" pitchFamily="34" charset="0"/>
              </a:rPr>
              <a:t>Over-pumping</a:t>
            </a:r>
            <a:r>
              <a:rPr lang="en-US" sz="2400" dirty="0">
                <a:latin typeface="Arial Narrow" panose="020B0606020202030204" pitchFamily="34" charset="0"/>
              </a:rPr>
              <a:t> exceeds </a:t>
            </a:r>
            <a:r>
              <a:rPr lang="en-US" sz="2400" b="1" dirty="0">
                <a:latin typeface="Arial Narrow" panose="020B0606020202030204" pitchFamily="34" charset="0"/>
              </a:rPr>
              <a:t>aquifer recharge rates </a:t>
            </a:r>
            <a:r>
              <a:rPr lang="en-US" sz="2400" dirty="0">
                <a:latin typeface="Arial Narrow" panose="020B0606020202030204" pitchFamily="34" charset="0"/>
              </a:rPr>
              <a:t>can lead to:</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Aquifer compaction</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Land subsidence</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Reduced recharge capacity</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Examples:</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High Plains Aquifer </a:t>
            </a:r>
            <a:r>
              <a:rPr lang="en-US" dirty="0">
                <a:latin typeface="Arial Narrow" panose="020B0606020202030204" pitchFamily="34" charset="0"/>
              </a:rPr>
              <a:t>(AZ, CO, NM, UT): extensive depletion</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San Joaquin Valley</a:t>
            </a:r>
            <a:r>
              <a:rPr lang="en-US" dirty="0">
                <a:latin typeface="Arial Narrow" panose="020B0606020202030204" pitchFamily="34" charset="0"/>
              </a:rPr>
              <a:t>, </a:t>
            </a:r>
            <a:r>
              <a:rPr lang="en-US" b="1" dirty="0">
                <a:latin typeface="Arial Narrow" panose="020B0606020202030204" pitchFamily="34" charset="0"/>
              </a:rPr>
              <a:t>CA</a:t>
            </a:r>
            <a:r>
              <a:rPr lang="en-US" dirty="0">
                <a:latin typeface="Arial Narrow" panose="020B0606020202030204" pitchFamily="34" charset="0"/>
              </a:rPr>
              <a:t>: dramatic surface sinking</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Kansas</a:t>
            </a:r>
            <a:r>
              <a:rPr lang="en-US" dirty="0">
                <a:latin typeface="Arial Narrow" panose="020B0606020202030204" pitchFamily="34" charset="0"/>
              </a:rPr>
              <a:t>: drying wells threatening agriculture (2013 NPR report)</a:t>
            </a:r>
          </a:p>
        </p:txBody>
      </p:sp>
      <p:sp>
        <p:nvSpPr>
          <p:cNvPr id="7" name="TextBox 6">
            <a:extLst>
              <a:ext uri="{FF2B5EF4-FFF2-40B4-BE49-F238E27FC236}">
                <a16:creationId xmlns:a16="http://schemas.microsoft.com/office/drawing/2014/main" id="{653F2D1D-4E06-6D29-28E2-7AD446F2368A}"/>
              </a:ext>
            </a:extLst>
          </p:cNvPr>
          <p:cNvSpPr txBox="1"/>
          <p:nvPr/>
        </p:nvSpPr>
        <p:spPr>
          <a:xfrm>
            <a:off x="7297944" y="5872507"/>
            <a:ext cx="4775963" cy="861774"/>
          </a:xfrm>
          <a:prstGeom prst="rect">
            <a:avLst/>
          </a:prstGeom>
          <a:noFill/>
        </p:spPr>
        <p:txBody>
          <a:bodyPr wrap="square">
            <a:spAutoFit/>
          </a:bodyPr>
          <a:lstStyle/>
          <a:p>
            <a:r>
              <a:rPr lang="en-US" sz="1000" dirty="0">
                <a:latin typeface="Arial Narrow" panose="020B0606020202030204" pitchFamily="34" charset="0"/>
                <a:cs typeface="Times New Roman" panose="02020603050405020304" pitchFamily="18" charset="0"/>
              </a:rPr>
              <a:t>Source: Figure 10.2.9: Figure : Land subsidence in California. Joe Poland, USGS scientist shows subsidence from 1925 and 1977 10 miles southwest of Mendota, CA. Sign reads "San Joaquin Valley California, BM S661, Subsidence 9M, 1925-1977" (From USGS Professional Paper 1401-A, "Ground water in the Central Valley, California- A summary report"; Photo by Dick Ireland, USGS, 1977) from Introduction to Physical Geography by M. Ritter, licensed under CC BY-NC-SA 4.0.</a:t>
            </a:r>
          </a:p>
        </p:txBody>
      </p:sp>
      <p:pic>
        <p:nvPicPr>
          <p:cNvPr id="8" name="Picture 7" descr="Photograph of a utility pole in California’s San Joaquin Valley marked with signs at 1925, 1955, and 1977 ground levels, showing dramatic land subsidence due to groundwater withdrawal. A man stands at the 1977 level beside farmland.">
            <a:extLst>
              <a:ext uri="{FF2B5EF4-FFF2-40B4-BE49-F238E27FC236}">
                <a16:creationId xmlns:a16="http://schemas.microsoft.com/office/drawing/2014/main" id="{56EE4931-7FAA-DAC2-DD55-1E5D471DA26E}"/>
              </a:ext>
            </a:extLst>
          </p:cNvPr>
          <p:cNvPicPr>
            <a:picLocks noChangeAspect="1"/>
          </p:cNvPicPr>
          <p:nvPr/>
        </p:nvPicPr>
        <p:blipFill>
          <a:blip r:embed="rId3"/>
          <a:stretch>
            <a:fillRect/>
          </a:stretch>
        </p:blipFill>
        <p:spPr>
          <a:xfrm>
            <a:off x="7669506" y="220559"/>
            <a:ext cx="3623906" cy="5507382"/>
          </a:xfrm>
          <a:prstGeom prst="rect">
            <a:avLst/>
          </a:prstGeom>
        </p:spPr>
      </p:pic>
    </p:spTree>
    <p:extLst>
      <p:ext uri="{BB962C8B-B14F-4D97-AF65-F5344CB8AC3E}">
        <p14:creationId xmlns:p14="http://schemas.microsoft.com/office/powerpoint/2010/main" val="2844985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C1578F-70C1-BA09-39BD-873128E90D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35833A-149D-31E1-7105-8C52BC591560}"/>
              </a:ext>
            </a:extLst>
          </p:cNvPr>
          <p:cNvSpPr>
            <a:spLocks noGrp="1"/>
          </p:cNvSpPr>
          <p:nvPr>
            <p:ph type="title"/>
          </p:nvPr>
        </p:nvSpPr>
        <p:spPr>
          <a:xfrm>
            <a:off x="838200" y="365125"/>
            <a:ext cx="10515600" cy="1015101"/>
          </a:xfrm>
        </p:spPr>
        <p:txBody>
          <a:bodyPr/>
          <a:lstStyle/>
          <a:p>
            <a:r>
              <a:rPr lang="en-US" dirty="0">
                <a:solidFill>
                  <a:srgbClr val="000000"/>
                </a:solidFill>
                <a:latin typeface="Arial Narrow" panose="020B0606020202030204" pitchFamily="34" charset="0"/>
                <a:cs typeface="Calibri" panose="020F0502020204030204" pitchFamily="34" charset="0"/>
              </a:rPr>
              <a:t>Surface Water – Infiltration and Runoff</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5BFA5F16-DB84-6F20-F178-16920E799D35}"/>
              </a:ext>
            </a:extLst>
          </p:cNvPr>
          <p:cNvSpPr>
            <a:spLocks noGrp="1"/>
          </p:cNvSpPr>
          <p:nvPr>
            <p:ph idx="1"/>
          </p:nvPr>
        </p:nvSpPr>
        <p:spPr>
          <a:xfrm>
            <a:off x="838200" y="1458930"/>
            <a:ext cx="10515600" cy="5261047"/>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After precipitation, water either </a:t>
            </a:r>
            <a:r>
              <a:rPr lang="en-US" sz="2400" b="1" dirty="0">
                <a:latin typeface="Arial Narrow" panose="020B0606020202030204" pitchFamily="34" charset="0"/>
              </a:rPr>
              <a:t>infiltrates</a:t>
            </a:r>
            <a:r>
              <a:rPr lang="en-US" sz="2400" dirty="0">
                <a:latin typeface="Arial Narrow" panose="020B0606020202030204" pitchFamily="34" charset="0"/>
              </a:rPr>
              <a:t> into the </a:t>
            </a:r>
            <a:r>
              <a:rPr lang="en-US" sz="2400" b="1" dirty="0">
                <a:latin typeface="Arial Narrow" panose="020B0606020202030204" pitchFamily="34" charset="0"/>
              </a:rPr>
              <a:t>soil</a:t>
            </a:r>
            <a:r>
              <a:rPr lang="en-US" sz="2400" dirty="0">
                <a:latin typeface="Arial Narrow" panose="020B0606020202030204" pitchFamily="34" charset="0"/>
              </a:rPr>
              <a:t> or flows as </a:t>
            </a:r>
            <a:r>
              <a:rPr lang="en-US" sz="2400" b="1" dirty="0">
                <a:latin typeface="Arial Narrow" panose="020B0606020202030204" pitchFamily="34" charset="0"/>
              </a:rPr>
              <a:t>runoff</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Runoff</a:t>
            </a:r>
            <a:r>
              <a:rPr lang="en-US" sz="2400" dirty="0">
                <a:latin typeface="Arial Narrow" panose="020B0606020202030204" pitchFamily="34" charset="0"/>
              </a:rPr>
              <a:t> happens when rainfall </a:t>
            </a:r>
            <a:r>
              <a:rPr lang="en-US" sz="2400" b="1" dirty="0">
                <a:latin typeface="Arial Narrow" panose="020B0606020202030204" pitchFamily="34" charset="0"/>
              </a:rPr>
              <a:t>exceeds</a:t>
            </a:r>
            <a:r>
              <a:rPr lang="en-US" sz="2400" dirty="0">
                <a:latin typeface="Arial Narrow" panose="020B0606020202030204" pitchFamily="34" charset="0"/>
              </a:rPr>
              <a:t> infiltration rate or </a:t>
            </a:r>
            <a:r>
              <a:rPr lang="en-US" sz="2400" b="1" dirty="0">
                <a:latin typeface="Arial Narrow" panose="020B0606020202030204" pitchFamily="34" charset="0"/>
              </a:rPr>
              <a:t>soil</a:t>
            </a:r>
            <a:r>
              <a:rPr lang="en-US" sz="2400" dirty="0">
                <a:latin typeface="Arial Narrow" panose="020B0606020202030204" pitchFamily="34" charset="0"/>
              </a:rPr>
              <a:t> </a:t>
            </a:r>
            <a:r>
              <a:rPr lang="en-US" sz="2400" b="1" dirty="0">
                <a:latin typeface="Arial Narrow" panose="020B0606020202030204" pitchFamily="34" charset="0"/>
              </a:rPr>
              <a:t>reaches</a:t>
            </a:r>
            <a:r>
              <a:rPr lang="en-US" sz="2400" dirty="0">
                <a:latin typeface="Arial Narrow" panose="020B0606020202030204" pitchFamily="34" charset="0"/>
              </a:rPr>
              <a:t> </a:t>
            </a:r>
            <a:r>
              <a:rPr lang="en-US" sz="2400" b="1" dirty="0">
                <a:latin typeface="Arial Narrow" panose="020B0606020202030204" pitchFamily="34" charset="0"/>
              </a:rPr>
              <a:t>field</a:t>
            </a:r>
            <a:r>
              <a:rPr lang="en-US" sz="2400" dirty="0">
                <a:latin typeface="Arial Narrow" panose="020B0606020202030204" pitchFamily="34" charset="0"/>
              </a:rPr>
              <a:t> </a:t>
            </a:r>
            <a:r>
              <a:rPr lang="en-US" sz="2400" b="1" dirty="0">
                <a:latin typeface="Arial Narrow" panose="020B0606020202030204" pitchFamily="34" charset="0"/>
              </a:rPr>
              <a:t>capacity</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Sandy</a:t>
            </a:r>
            <a:r>
              <a:rPr lang="en-US" sz="2400" dirty="0">
                <a:latin typeface="Arial Narrow" panose="020B0606020202030204" pitchFamily="34" charset="0"/>
              </a:rPr>
              <a:t> soils allow fast infiltration but fill quickly and can generate </a:t>
            </a:r>
            <a:r>
              <a:rPr lang="en-US" sz="2400" b="1" dirty="0">
                <a:latin typeface="Arial Narrow" panose="020B0606020202030204" pitchFamily="34" charset="0"/>
              </a:rPr>
              <a:t>early</a:t>
            </a:r>
            <a:r>
              <a:rPr lang="en-US" sz="2400" dirty="0">
                <a:latin typeface="Arial Narrow" panose="020B0606020202030204" pitchFamily="34" charset="0"/>
              </a:rPr>
              <a:t> </a:t>
            </a:r>
            <a:r>
              <a:rPr lang="en-US" sz="2400" b="1" dirty="0">
                <a:latin typeface="Arial Narrow" panose="020B0606020202030204" pitchFamily="34" charset="0"/>
              </a:rPr>
              <a:t>runoff</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Clay</a:t>
            </a:r>
            <a:r>
              <a:rPr lang="en-US" sz="2400" dirty="0">
                <a:latin typeface="Arial Narrow" panose="020B0606020202030204" pitchFamily="34" charset="0"/>
              </a:rPr>
              <a:t> soils have slower infiltration but retain more water, </a:t>
            </a:r>
            <a:r>
              <a:rPr lang="en-US" sz="2400" b="1" dirty="0">
                <a:latin typeface="Arial Narrow" panose="020B0606020202030204" pitchFamily="34" charset="0"/>
              </a:rPr>
              <a:t>delaying</a:t>
            </a:r>
            <a:r>
              <a:rPr lang="en-US" sz="2400" dirty="0">
                <a:latin typeface="Arial Narrow" panose="020B0606020202030204" pitchFamily="34" charset="0"/>
              </a:rPr>
              <a:t> </a:t>
            </a:r>
            <a:r>
              <a:rPr lang="en-US" sz="2400" b="1" dirty="0">
                <a:latin typeface="Arial Narrow" panose="020B0606020202030204" pitchFamily="34" charset="0"/>
              </a:rPr>
              <a:t>runoff</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Runoff can occur as:</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Unconfined</a:t>
            </a:r>
            <a:r>
              <a:rPr lang="en-US" dirty="0">
                <a:latin typeface="Arial Narrow" panose="020B0606020202030204" pitchFamily="34" charset="0"/>
              </a:rPr>
              <a:t> </a:t>
            </a:r>
            <a:r>
              <a:rPr lang="en-US" b="1" dirty="0">
                <a:latin typeface="Arial Narrow" panose="020B0606020202030204" pitchFamily="34" charset="0"/>
              </a:rPr>
              <a:t>flow</a:t>
            </a:r>
            <a:r>
              <a:rPr lang="en-US" dirty="0">
                <a:latin typeface="Arial Narrow" panose="020B0606020202030204" pitchFamily="34" charset="0"/>
              </a:rPr>
              <a:t> (sheet flow) which may cause sheet erosion</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Confined</a:t>
            </a:r>
            <a:r>
              <a:rPr lang="en-US" dirty="0">
                <a:latin typeface="Arial Narrow" panose="020B0606020202030204" pitchFamily="34" charset="0"/>
              </a:rPr>
              <a:t> </a:t>
            </a:r>
            <a:r>
              <a:rPr lang="en-US" b="1" dirty="0">
                <a:latin typeface="Arial Narrow" panose="020B0606020202030204" pitchFamily="34" charset="0"/>
              </a:rPr>
              <a:t>flow</a:t>
            </a:r>
            <a:r>
              <a:rPr lang="en-US" dirty="0">
                <a:latin typeface="Arial Narrow" panose="020B0606020202030204" pitchFamily="34" charset="0"/>
              </a:rPr>
              <a:t> (stream flow) through channels</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Water may also collect in surface depressions and either </a:t>
            </a:r>
            <a:r>
              <a:rPr lang="en-US" sz="2400" b="1" dirty="0">
                <a:latin typeface="Arial Narrow" panose="020B0606020202030204" pitchFamily="34" charset="0"/>
              </a:rPr>
              <a:t>evaporate</a:t>
            </a:r>
            <a:r>
              <a:rPr lang="en-US" sz="2400" dirty="0">
                <a:latin typeface="Arial Narrow" panose="020B0606020202030204" pitchFamily="34" charset="0"/>
              </a:rPr>
              <a:t>, </a:t>
            </a:r>
            <a:r>
              <a:rPr lang="en-US" sz="2400" b="1" dirty="0">
                <a:latin typeface="Arial Narrow" panose="020B0606020202030204" pitchFamily="34" charset="0"/>
              </a:rPr>
              <a:t>infiltrate</a:t>
            </a:r>
            <a:r>
              <a:rPr lang="en-US" sz="2400" dirty="0">
                <a:latin typeface="Arial Narrow" panose="020B0606020202030204" pitchFamily="34" charset="0"/>
              </a:rPr>
              <a:t>, or </a:t>
            </a:r>
            <a:r>
              <a:rPr lang="en-US" sz="2400" b="1" dirty="0">
                <a:latin typeface="Arial Narrow" panose="020B0606020202030204" pitchFamily="34" charset="0"/>
              </a:rPr>
              <a:t>overflow</a:t>
            </a:r>
          </a:p>
        </p:txBody>
      </p:sp>
    </p:spTree>
    <p:extLst>
      <p:ext uri="{BB962C8B-B14F-4D97-AF65-F5344CB8AC3E}">
        <p14:creationId xmlns:p14="http://schemas.microsoft.com/office/powerpoint/2010/main" val="4115276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FEABC-03D1-0037-EEDB-6D8A681F71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21381F-F6D3-445D-2138-20548AAA08C4}"/>
              </a:ext>
            </a:extLst>
          </p:cNvPr>
          <p:cNvSpPr>
            <a:spLocks noGrp="1"/>
          </p:cNvSpPr>
          <p:nvPr>
            <p:ph type="title"/>
          </p:nvPr>
        </p:nvSpPr>
        <p:spPr>
          <a:xfrm>
            <a:off x="838200" y="365125"/>
            <a:ext cx="10515600" cy="1015101"/>
          </a:xfrm>
        </p:spPr>
        <p:txBody>
          <a:bodyPr/>
          <a:lstStyle/>
          <a:p>
            <a:r>
              <a:rPr lang="en-US" dirty="0">
                <a:solidFill>
                  <a:srgbClr val="000000"/>
                </a:solidFill>
                <a:latin typeface="Arial Narrow" panose="020B0606020202030204" pitchFamily="34" charset="0"/>
                <a:cs typeface="Calibri" panose="020F0502020204030204" pitchFamily="34" charset="0"/>
              </a:rPr>
              <a:t>Surface Water – Stream Flow and Discharge</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CFC84BE1-4886-C851-C4A7-28EF8B5F4EB5}"/>
              </a:ext>
            </a:extLst>
          </p:cNvPr>
          <p:cNvSpPr>
            <a:spLocks noGrp="1"/>
          </p:cNvSpPr>
          <p:nvPr>
            <p:ph idx="1"/>
          </p:nvPr>
        </p:nvSpPr>
        <p:spPr>
          <a:xfrm>
            <a:off x="838201" y="1458930"/>
            <a:ext cx="5821392" cy="5261047"/>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Stream flow</a:t>
            </a:r>
            <a:r>
              <a:rPr lang="en-US" sz="2400" dirty="0">
                <a:latin typeface="Arial Narrow" panose="020B0606020202030204" pitchFamily="34" charset="0"/>
              </a:rPr>
              <a:t>: a form of confined surface runoff.</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Discharge</a:t>
            </a:r>
            <a:r>
              <a:rPr lang="en-US" sz="2400" dirty="0">
                <a:latin typeface="Arial Narrow" panose="020B0606020202030204" pitchFamily="34" charset="0"/>
              </a:rPr>
              <a:t> refers to the </a:t>
            </a:r>
            <a:r>
              <a:rPr lang="en-US" sz="2400" b="1" dirty="0">
                <a:latin typeface="Arial Narrow" panose="020B0606020202030204" pitchFamily="34" charset="0"/>
              </a:rPr>
              <a:t>volume</a:t>
            </a:r>
            <a:r>
              <a:rPr lang="en-US" sz="2400" dirty="0">
                <a:latin typeface="Arial Narrow" panose="020B0606020202030204" pitchFamily="34" charset="0"/>
              </a:rPr>
              <a:t> of water passing a stream cross-section </a:t>
            </a:r>
            <a:r>
              <a:rPr lang="en-US" sz="2400" b="1" dirty="0">
                <a:latin typeface="Arial Narrow" panose="020B0606020202030204" pitchFamily="34" charset="0"/>
              </a:rPr>
              <a:t>per unit of time</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Common discharge units: </a:t>
            </a:r>
            <a:r>
              <a:rPr lang="en-US" sz="2400" b="1" dirty="0">
                <a:latin typeface="Arial Narrow" panose="020B0606020202030204" pitchFamily="34" charset="0"/>
              </a:rPr>
              <a:t>cubic feet per second </a:t>
            </a:r>
            <a:r>
              <a:rPr lang="en-US" sz="2400" dirty="0">
                <a:latin typeface="Arial Narrow" panose="020B0606020202030204" pitchFamily="34" charset="0"/>
              </a:rPr>
              <a:t>or </a:t>
            </a:r>
            <a:r>
              <a:rPr lang="en-US" sz="2400" b="1" dirty="0">
                <a:latin typeface="Arial Narrow" panose="020B0606020202030204" pitchFamily="34" charset="0"/>
              </a:rPr>
              <a:t>cubic meters per second</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Streams</a:t>
            </a:r>
            <a:r>
              <a:rPr lang="en-US" sz="2400" dirty="0">
                <a:latin typeface="Arial Narrow" panose="020B0606020202030204" pitchFamily="34" charset="0"/>
              </a:rPr>
              <a:t> are fed by </a:t>
            </a:r>
            <a:r>
              <a:rPr lang="en-US" sz="2400" b="1" dirty="0">
                <a:latin typeface="Arial Narrow" panose="020B0606020202030204" pitchFamily="34" charset="0"/>
              </a:rPr>
              <a:t>runoff</a:t>
            </a:r>
            <a:r>
              <a:rPr lang="en-US" sz="2400" dirty="0">
                <a:latin typeface="Arial Narrow" panose="020B0606020202030204" pitchFamily="34" charset="0"/>
              </a:rPr>
              <a:t>, </a:t>
            </a:r>
            <a:r>
              <a:rPr lang="en-US" sz="2400" b="1" dirty="0">
                <a:latin typeface="Arial Narrow" panose="020B0606020202030204" pitchFamily="34" charset="0"/>
              </a:rPr>
              <a:t>direct precipitation</a:t>
            </a:r>
            <a:r>
              <a:rPr lang="en-US" sz="2400" dirty="0">
                <a:latin typeface="Arial Narrow" panose="020B0606020202030204" pitchFamily="34" charset="0"/>
              </a:rPr>
              <a:t>, and </a:t>
            </a:r>
            <a:r>
              <a:rPr lang="en-US" sz="2400" b="1" dirty="0">
                <a:latin typeface="Arial Narrow" panose="020B0606020202030204" pitchFamily="34" charset="0"/>
              </a:rPr>
              <a:t>groundwater seepage</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Groundwater</a:t>
            </a:r>
            <a:r>
              <a:rPr lang="en-US" sz="2400" dirty="0">
                <a:latin typeface="Arial Narrow" panose="020B0606020202030204" pitchFamily="34" charset="0"/>
              </a:rPr>
              <a:t> maintains </a:t>
            </a:r>
            <a:r>
              <a:rPr lang="en-US" sz="2400" b="1" dirty="0">
                <a:latin typeface="Arial Narrow" panose="020B0606020202030204" pitchFamily="34" charset="0"/>
              </a:rPr>
              <a:t>base</a:t>
            </a:r>
            <a:r>
              <a:rPr lang="en-US" sz="2400" dirty="0">
                <a:latin typeface="Arial Narrow" panose="020B0606020202030204" pitchFamily="34" charset="0"/>
              </a:rPr>
              <a:t> </a:t>
            </a:r>
            <a:r>
              <a:rPr lang="en-US" sz="2400" b="1" dirty="0">
                <a:latin typeface="Arial Narrow" panose="020B0606020202030204" pitchFamily="34" charset="0"/>
              </a:rPr>
              <a:t>flow</a:t>
            </a:r>
            <a:r>
              <a:rPr lang="en-US" sz="2400" dirty="0">
                <a:latin typeface="Arial Narrow" panose="020B0606020202030204" pitchFamily="34" charset="0"/>
              </a:rPr>
              <a:t>, allowing streams to </a:t>
            </a:r>
            <a:r>
              <a:rPr lang="en-US" sz="2400" b="1" dirty="0">
                <a:latin typeface="Arial Narrow" panose="020B0606020202030204" pitchFamily="34" charset="0"/>
              </a:rPr>
              <a:t>run year-round</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Storms</a:t>
            </a:r>
            <a:r>
              <a:rPr lang="en-US" sz="2400" dirty="0">
                <a:latin typeface="Arial Narrow" panose="020B0606020202030204" pitchFamily="34" charset="0"/>
              </a:rPr>
              <a:t> </a:t>
            </a:r>
            <a:r>
              <a:rPr lang="en-US" sz="2400" b="1" dirty="0">
                <a:latin typeface="Arial Narrow" panose="020B0606020202030204" pitchFamily="34" charset="0"/>
              </a:rPr>
              <a:t>increase</a:t>
            </a:r>
            <a:r>
              <a:rPr lang="en-US" sz="2400" dirty="0">
                <a:latin typeface="Arial Narrow" panose="020B0606020202030204" pitchFamily="34" charset="0"/>
              </a:rPr>
              <a:t> </a:t>
            </a:r>
            <a:r>
              <a:rPr lang="en-US" sz="2400" b="1" dirty="0">
                <a:latin typeface="Arial Narrow" panose="020B0606020202030204" pitchFamily="34" charset="0"/>
              </a:rPr>
              <a:t>discharge</a:t>
            </a:r>
            <a:r>
              <a:rPr lang="en-US" sz="2400" dirty="0">
                <a:latin typeface="Arial Narrow" panose="020B0606020202030204" pitchFamily="34" charset="0"/>
              </a:rPr>
              <a:t> through added surface water and direct rainfall.</a:t>
            </a:r>
            <a:endParaRPr lang="en-US" sz="2400" b="1" dirty="0">
              <a:latin typeface="Arial Narrow" panose="020B0606020202030204" pitchFamily="34" charset="0"/>
            </a:endParaRPr>
          </a:p>
        </p:txBody>
      </p:sp>
      <p:pic>
        <p:nvPicPr>
          <p:cNvPr id="5" name="Picture 4" descr="Aerial view of a meandering stream with pronounced curves winding through a broad landscape toward distant hills.">
            <a:extLst>
              <a:ext uri="{FF2B5EF4-FFF2-40B4-BE49-F238E27FC236}">
                <a16:creationId xmlns:a16="http://schemas.microsoft.com/office/drawing/2014/main" id="{A051DE1B-9162-F50A-A31B-B75149968C9E}"/>
              </a:ext>
            </a:extLst>
          </p:cNvPr>
          <p:cNvPicPr>
            <a:picLocks noChangeAspect="1"/>
          </p:cNvPicPr>
          <p:nvPr/>
        </p:nvPicPr>
        <p:blipFill>
          <a:blip r:embed="rId3"/>
          <a:stretch>
            <a:fillRect/>
          </a:stretch>
        </p:blipFill>
        <p:spPr>
          <a:xfrm>
            <a:off x="7153261" y="1574740"/>
            <a:ext cx="3655638" cy="4077442"/>
          </a:xfrm>
          <a:prstGeom prst="rect">
            <a:avLst/>
          </a:prstGeom>
        </p:spPr>
      </p:pic>
      <p:sp>
        <p:nvSpPr>
          <p:cNvPr id="6" name="TextBox 5">
            <a:extLst>
              <a:ext uri="{FF2B5EF4-FFF2-40B4-BE49-F238E27FC236}">
                <a16:creationId xmlns:a16="http://schemas.microsoft.com/office/drawing/2014/main" id="{3A2E0895-7AC4-7762-29FB-61D190BDAA77}"/>
              </a:ext>
            </a:extLst>
          </p:cNvPr>
          <p:cNvSpPr txBox="1"/>
          <p:nvPr/>
        </p:nvSpPr>
        <p:spPr>
          <a:xfrm>
            <a:off x="6659593" y="5932960"/>
            <a:ext cx="5077627" cy="400110"/>
          </a:xfrm>
          <a:prstGeom prst="rect">
            <a:avLst/>
          </a:prstGeom>
          <a:noFill/>
        </p:spPr>
        <p:txBody>
          <a:bodyPr wrap="square">
            <a:spAutoFit/>
          </a:bodyPr>
          <a:lstStyle/>
          <a:p>
            <a:r>
              <a:rPr lang="en-US" sz="1000" dirty="0">
                <a:latin typeface="Arial Narrow" panose="020B0606020202030204" pitchFamily="34" charset="0"/>
                <a:cs typeface="Times New Roman" panose="02020603050405020304" pitchFamily="18" charset="0"/>
              </a:rPr>
              <a:t>Source: Figure 10.2.12: Meandering stream (Source: Geological Survey of Canada Used with Permission) from Introduction to Physical Geography by M. Ritter, licensed under CC BY-NC-SA 4.0.</a:t>
            </a:r>
          </a:p>
        </p:txBody>
      </p:sp>
    </p:spTree>
    <p:extLst>
      <p:ext uri="{BB962C8B-B14F-4D97-AF65-F5344CB8AC3E}">
        <p14:creationId xmlns:p14="http://schemas.microsoft.com/office/powerpoint/2010/main" val="41844990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9EB09-4995-FAA2-A210-5BB59EFE96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682576-F2F6-764F-7FF0-CA53D01D4E31}"/>
              </a:ext>
            </a:extLst>
          </p:cNvPr>
          <p:cNvSpPr>
            <a:spLocks noGrp="1"/>
          </p:cNvSpPr>
          <p:nvPr>
            <p:ph type="title"/>
          </p:nvPr>
        </p:nvSpPr>
        <p:spPr>
          <a:xfrm>
            <a:off x="838200" y="365126"/>
            <a:ext cx="10515600" cy="875268"/>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Stream Hydrographs</a:t>
            </a:r>
            <a:endParaRPr lang="en-US" dirty="0">
              <a:latin typeface="Arial Narrow" panose="020B0606020202030204" pitchFamily="34" charset="0"/>
            </a:endParaRPr>
          </a:p>
        </p:txBody>
      </p:sp>
      <p:sp>
        <p:nvSpPr>
          <p:cNvPr id="4" name="Content Placeholder 2">
            <a:extLst>
              <a:ext uri="{FF2B5EF4-FFF2-40B4-BE49-F238E27FC236}">
                <a16:creationId xmlns:a16="http://schemas.microsoft.com/office/drawing/2014/main" id="{EABC471A-E47E-B717-AA1E-D399A408EA7B}"/>
              </a:ext>
            </a:extLst>
          </p:cNvPr>
          <p:cNvSpPr txBox="1">
            <a:spLocks/>
          </p:cNvSpPr>
          <p:nvPr/>
        </p:nvSpPr>
        <p:spPr>
          <a:xfrm>
            <a:off x="838199" y="1240393"/>
            <a:ext cx="6414398" cy="496780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 </a:t>
            </a:r>
            <a:r>
              <a:rPr lang="en-US" sz="2000" b="1" dirty="0">
                <a:latin typeface="Arial Narrow" panose="020B0606020202030204" pitchFamily="34" charset="0"/>
              </a:rPr>
              <a:t>stream</a:t>
            </a:r>
            <a:r>
              <a:rPr lang="en-US" sz="2000" dirty="0">
                <a:latin typeface="Arial Narrow" panose="020B0606020202030204" pitchFamily="34" charset="0"/>
              </a:rPr>
              <a:t> </a:t>
            </a:r>
            <a:r>
              <a:rPr lang="en-US" sz="2000" b="1" dirty="0">
                <a:latin typeface="Arial Narrow" panose="020B0606020202030204" pitchFamily="34" charset="0"/>
              </a:rPr>
              <a:t>hydrograph</a:t>
            </a:r>
            <a:r>
              <a:rPr lang="en-US" sz="2000" dirty="0">
                <a:latin typeface="Arial Narrow" panose="020B0606020202030204" pitchFamily="34" charset="0"/>
              </a:rPr>
              <a:t> shows how </a:t>
            </a:r>
            <a:r>
              <a:rPr lang="en-US" sz="2000" b="1" dirty="0">
                <a:latin typeface="Arial Narrow" panose="020B0606020202030204" pitchFamily="34" charset="0"/>
              </a:rPr>
              <a:t>discharge</a:t>
            </a:r>
            <a:r>
              <a:rPr lang="en-US" sz="2000" dirty="0">
                <a:latin typeface="Arial Narrow" panose="020B0606020202030204" pitchFamily="34" charset="0"/>
              </a:rPr>
              <a:t> </a:t>
            </a:r>
            <a:r>
              <a:rPr lang="en-US" sz="2000" b="1" dirty="0">
                <a:latin typeface="Arial Narrow" panose="020B0606020202030204" pitchFamily="34" charset="0"/>
              </a:rPr>
              <a:t>responds</a:t>
            </a:r>
            <a:r>
              <a:rPr lang="en-US" sz="2000" dirty="0">
                <a:latin typeface="Arial Narrow" panose="020B0606020202030204" pitchFamily="34" charset="0"/>
              </a:rPr>
              <a:t> </a:t>
            </a:r>
            <a:r>
              <a:rPr lang="en-US" sz="2000" b="1" dirty="0">
                <a:latin typeface="Arial Narrow" panose="020B0606020202030204" pitchFamily="34" charset="0"/>
              </a:rPr>
              <a:t>to</a:t>
            </a:r>
            <a:r>
              <a:rPr lang="en-US" sz="2000" dirty="0">
                <a:latin typeface="Arial Narrow" panose="020B0606020202030204" pitchFamily="34" charset="0"/>
              </a:rPr>
              <a:t> </a:t>
            </a:r>
            <a:r>
              <a:rPr lang="en-US" sz="2000" b="1" dirty="0">
                <a:latin typeface="Arial Narrow" panose="020B0606020202030204" pitchFamily="34" charset="0"/>
              </a:rPr>
              <a:t>precipitation</a:t>
            </a:r>
            <a:r>
              <a:rPr lang="en-US" sz="2000" dirty="0">
                <a:latin typeface="Arial Narrow" panose="020B0606020202030204" pitchFamily="34" charset="0"/>
              </a:rPr>
              <a:t> over time.</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Bar</a:t>
            </a:r>
            <a:r>
              <a:rPr lang="en-US" sz="2000" dirty="0">
                <a:latin typeface="Arial Narrow" panose="020B0606020202030204" pitchFamily="34" charset="0"/>
              </a:rPr>
              <a:t> </a:t>
            </a:r>
            <a:r>
              <a:rPr lang="en-US" sz="2000" b="1" dirty="0">
                <a:latin typeface="Arial Narrow" panose="020B0606020202030204" pitchFamily="34" charset="0"/>
              </a:rPr>
              <a:t>graph</a:t>
            </a:r>
            <a:r>
              <a:rPr lang="en-US" sz="2000" dirty="0">
                <a:latin typeface="Arial Narrow" panose="020B0606020202030204" pitchFamily="34" charset="0"/>
              </a:rPr>
              <a:t>: Precipitation</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Line</a:t>
            </a:r>
            <a:r>
              <a:rPr lang="en-US" sz="2000" dirty="0">
                <a:latin typeface="Arial Narrow" panose="020B0606020202030204" pitchFamily="34" charset="0"/>
              </a:rPr>
              <a:t> </a:t>
            </a:r>
            <a:r>
              <a:rPr lang="en-US" sz="2000" b="1" dirty="0">
                <a:latin typeface="Arial Narrow" panose="020B0606020202030204" pitchFamily="34" charset="0"/>
              </a:rPr>
              <a:t>graph</a:t>
            </a:r>
            <a:r>
              <a:rPr lang="en-US" sz="2000" dirty="0">
                <a:latin typeface="Arial Narrow" panose="020B0606020202030204" pitchFamily="34" charset="0"/>
              </a:rPr>
              <a:t>: Stream discharge</a:t>
            </a:r>
          </a:p>
          <a:p>
            <a:pPr>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Peak precipitation </a:t>
            </a:r>
            <a:r>
              <a:rPr lang="en-US" sz="2000" dirty="0">
                <a:latin typeface="Arial Narrow" panose="020B0606020202030204" pitchFamily="34" charset="0"/>
              </a:rPr>
              <a:t>occurs </a:t>
            </a:r>
            <a:r>
              <a:rPr lang="en-US" sz="2000" b="1" dirty="0">
                <a:latin typeface="Arial Narrow" panose="020B0606020202030204" pitchFamily="34" charset="0"/>
              </a:rPr>
              <a:t>before peak discharge </a:t>
            </a:r>
            <a:r>
              <a:rPr lang="en-US" sz="2000" dirty="0">
                <a:latin typeface="Arial Narrow" panose="020B0606020202030204" pitchFamily="34" charset="0"/>
              </a:rPr>
              <a:t>due to the time needed for water to move across land and enter streams.</a:t>
            </a:r>
          </a:p>
          <a:p>
            <a:pPr>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The </a:t>
            </a:r>
            <a:r>
              <a:rPr lang="en-US" sz="2000" b="1" dirty="0">
                <a:latin typeface="Arial Narrow" panose="020B0606020202030204" pitchFamily="34" charset="0"/>
              </a:rPr>
              <a:t>shape</a:t>
            </a:r>
            <a:r>
              <a:rPr lang="en-US" sz="2000" dirty="0">
                <a:latin typeface="Arial Narrow" panose="020B0606020202030204" pitchFamily="34" charset="0"/>
              </a:rPr>
              <a:t> and </a:t>
            </a:r>
            <a:r>
              <a:rPr lang="en-US" sz="2000" b="1" dirty="0">
                <a:latin typeface="Arial Narrow" panose="020B0606020202030204" pitchFamily="34" charset="0"/>
              </a:rPr>
              <a:t>timing</a:t>
            </a:r>
            <a:r>
              <a:rPr lang="en-US" sz="2000" dirty="0">
                <a:latin typeface="Arial Narrow" panose="020B0606020202030204" pitchFamily="34" charset="0"/>
              </a:rPr>
              <a:t> of the hydrograph depend on:</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Watershed size </a:t>
            </a:r>
            <a:r>
              <a:rPr lang="en-US" sz="2000" dirty="0">
                <a:latin typeface="Arial Narrow" panose="020B0606020202030204" pitchFamily="34" charset="0"/>
              </a:rPr>
              <a:t>and </a:t>
            </a:r>
            <a:r>
              <a:rPr lang="en-US" sz="2000" b="1" dirty="0">
                <a:latin typeface="Arial Narrow" panose="020B0606020202030204" pitchFamily="34" charset="0"/>
              </a:rPr>
              <a:t>shape</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Land use </a:t>
            </a:r>
            <a:r>
              <a:rPr lang="en-US" sz="2000" dirty="0">
                <a:latin typeface="Arial Narrow" panose="020B0606020202030204" pitchFamily="34" charset="0"/>
              </a:rPr>
              <a:t>(urbanization increases runoff)</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Vegetation</a:t>
            </a:r>
            <a:r>
              <a:rPr lang="en-US" sz="2000" dirty="0">
                <a:latin typeface="Arial Narrow" panose="020B0606020202030204" pitchFamily="34" charset="0"/>
              </a:rPr>
              <a:t> (slows runoff, increases infiltration)</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Soil</a:t>
            </a:r>
            <a:r>
              <a:rPr lang="en-US" sz="2000" dirty="0">
                <a:latin typeface="Arial Narrow" panose="020B0606020202030204" pitchFamily="34" charset="0"/>
              </a:rPr>
              <a:t> and </a:t>
            </a:r>
            <a:r>
              <a:rPr lang="en-US" sz="2000" b="1" dirty="0">
                <a:latin typeface="Arial Narrow" panose="020B0606020202030204" pitchFamily="34" charset="0"/>
              </a:rPr>
              <a:t>geology</a:t>
            </a:r>
            <a:r>
              <a:rPr lang="en-US" sz="2000" dirty="0">
                <a:latin typeface="Arial Narrow" panose="020B0606020202030204" pitchFamily="34" charset="0"/>
              </a:rPr>
              <a:t> (affect infiltration and flow speed)</a:t>
            </a:r>
          </a:p>
          <a:p>
            <a:pPr>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Urbanized or steep watersheds typically lead to </a:t>
            </a:r>
            <a:r>
              <a:rPr lang="en-US" sz="2000" b="1" dirty="0">
                <a:latin typeface="Arial Narrow" panose="020B0606020202030204" pitchFamily="34" charset="0"/>
              </a:rPr>
              <a:t>quicker</a:t>
            </a:r>
            <a:r>
              <a:rPr lang="en-US" sz="2000" dirty="0">
                <a:latin typeface="Arial Narrow" panose="020B0606020202030204" pitchFamily="34" charset="0"/>
              </a:rPr>
              <a:t>, </a:t>
            </a:r>
            <a:r>
              <a:rPr lang="en-US" sz="2000" b="1" dirty="0">
                <a:latin typeface="Arial Narrow" panose="020B0606020202030204" pitchFamily="34" charset="0"/>
              </a:rPr>
              <a:t>higher</a:t>
            </a:r>
            <a:r>
              <a:rPr lang="en-US" sz="2000" dirty="0">
                <a:latin typeface="Arial Narrow" panose="020B0606020202030204" pitchFamily="34" charset="0"/>
              </a:rPr>
              <a:t> </a:t>
            </a:r>
            <a:r>
              <a:rPr lang="en-US" sz="2000" b="1" dirty="0">
                <a:latin typeface="Arial Narrow" panose="020B0606020202030204" pitchFamily="34" charset="0"/>
              </a:rPr>
              <a:t>peaks</a:t>
            </a:r>
            <a:r>
              <a:rPr lang="en-US" sz="2000" dirty="0">
                <a:latin typeface="Arial Narrow" panose="020B0606020202030204" pitchFamily="34" charset="0"/>
              </a:rPr>
              <a:t> in streamflow.</a:t>
            </a:r>
          </a:p>
        </p:txBody>
      </p:sp>
      <p:pic>
        <p:nvPicPr>
          <p:cNvPr id="9" name="Picture 8" descr="Hydrograph showing stream discharge over time with a rising limb leading to peak flow and a recessional limb as flow decreases, alongside a bar chart of precipitation at the start.">
            <a:extLst>
              <a:ext uri="{FF2B5EF4-FFF2-40B4-BE49-F238E27FC236}">
                <a16:creationId xmlns:a16="http://schemas.microsoft.com/office/drawing/2014/main" id="{0BBB05BA-B803-F65E-6DD0-BAFA3339BC5D}"/>
              </a:ext>
            </a:extLst>
          </p:cNvPr>
          <p:cNvPicPr>
            <a:picLocks noChangeAspect="1"/>
          </p:cNvPicPr>
          <p:nvPr/>
        </p:nvPicPr>
        <p:blipFill>
          <a:blip r:embed="rId3"/>
          <a:stretch>
            <a:fillRect/>
          </a:stretch>
        </p:blipFill>
        <p:spPr>
          <a:xfrm>
            <a:off x="7252597" y="1136875"/>
            <a:ext cx="4845036" cy="3055265"/>
          </a:xfrm>
          <a:prstGeom prst="rect">
            <a:avLst/>
          </a:prstGeom>
        </p:spPr>
      </p:pic>
      <p:sp>
        <p:nvSpPr>
          <p:cNvPr id="10" name="TextBox 9">
            <a:extLst>
              <a:ext uri="{FF2B5EF4-FFF2-40B4-BE49-F238E27FC236}">
                <a16:creationId xmlns:a16="http://schemas.microsoft.com/office/drawing/2014/main" id="{4DADF980-1ADE-3BAF-7CC4-34802F1E4563}"/>
              </a:ext>
            </a:extLst>
          </p:cNvPr>
          <p:cNvSpPr txBox="1"/>
          <p:nvPr/>
        </p:nvSpPr>
        <p:spPr>
          <a:xfrm>
            <a:off x="7988060" y="4498570"/>
            <a:ext cx="3440644" cy="400110"/>
          </a:xfrm>
          <a:prstGeom prst="rect">
            <a:avLst/>
          </a:prstGeom>
          <a:noFill/>
        </p:spPr>
        <p:txBody>
          <a:bodyPr wrap="square">
            <a:spAutoFit/>
          </a:bodyPr>
          <a:lstStyle/>
          <a:p>
            <a:r>
              <a:rPr lang="en-US" sz="1000" dirty="0">
                <a:latin typeface="Arial Narrow" panose="020B0606020202030204" pitchFamily="34" charset="0"/>
                <a:cs typeface="Times New Roman" panose="02020603050405020304" pitchFamily="18" charset="0"/>
              </a:rPr>
              <a:t>Source: Figure 10.2.13: A stream hydrograph from Introduction to Physical Geography by M. Ritter, licensed under CC BY-NC-SA 4.0.</a:t>
            </a:r>
          </a:p>
        </p:txBody>
      </p:sp>
    </p:spTree>
    <p:extLst>
      <p:ext uri="{BB962C8B-B14F-4D97-AF65-F5344CB8AC3E}">
        <p14:creationId xmlns:p14="http://schemas.microsoft.com/office/powerpoint/2010/main" val="614973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424E86-F2C2-3F19-AF3A-85E1DE21DE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810AFB-36A6-70BE-59BC-0E51A2D42FA4}"/>
              </a:ext>
            </a:extLst>
          </p:cNvPr>
          <p:cNvSpPr>
            <a:spLocks noGrp="1"/>
          </p:cNvSpPr>
          <p:nvPr>
            <p:ph type="title"/>
          </p:nvPr>
        </p:nvSpPr>
        <p:spPr>
          <a:xfrm>
            <a:off x="838200" y="365126"/>
            <a:ext cx="10515600" cy="875268"/>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Surface Water Use in the US</a:t>
            </a:r>
            <a:endParaRPr lang="en-US" dirty="0">
              <a:latin typeface="Arial Narrow" panose="020B0606020202030204" pitchFamily="34" charset="0"/>
            </a:endParaRPr>
          </a:p>
        </p:txBody>
      </p:sp>
      <p:sp>
        <p:nvSpPr>
          <p:cNvPr id="4" name="Content Placeholder 2">
            <a:extLst>
              <a:ext uri="{FF2B5EF4-FFF2-40B4-BE49-F238E27FC236}">
                <a16:creationId xmlns:a16="http://schemas.microsoft.com/office/drawing/2014/main" id="{25C59CE6-7615-09DB-D1CC-CF4C0D32E92E}"/>
              </a:ext>
            </a:extLst>
          </p:cNvPr>
          <p:cNvSpPr txBox="1">
            <a:spLocks/>
          </p:cNvSpPr>
          <p:nvPr/>
        </p:nvSpPr>
        <p:spPr>
          <a:xfrm>
            <a:off x="838200" y="1431985"/>
            <a:ext cx="7063596" cy="47762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Surface water is </a:t>
            </a:r>
            <a:r>
              <a:rPr lang="en-US" sz="2400" b="1" dirty="0">
                <a:latin typeface="Arial Narrow" panose="020B0606020202030204" pitchFamily="34" charset="0"/>
              </a:rPr>
              <a:t>essential</a:t>
            </a:r>
            <a:r>
              <a:rPr lang="en-US" sz="2400" dirty="0">
                <a:latin typeface="Arial Narrow" panose="020B0606020202030204" pitchFamily="34" charset="0"/>
              </a:rPr>
              <a:t> in the </a:t>
            </a:r>
            <a:r>
              <a:rPr lang="en-US" sz="2400" b="1" dirty="0">
                <a:latin typeface="Arial Narrow" panose="020B0606020202030204" pitchFamily="34" charset="0"/>
              </a:rPr>
              <a:t>Southwestern</a:t>
            </a:r>
            <a:r>
              <a:rPr lang="en-US" sz="2400" dirty="0">
                <a:latin typeface="Arial Narrow" panose="020B0606020202030204" pitchFamily="34" charset="0"/>
              </a:rPr>
              <a:t> U.S. for:</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Municipal</a:t>
            </a:r>
            <a:r>
              <a:rPr lang="en-US" dirty="0">
                <a:latin typeface="Arial Narrow" panose="020B0606020202030204" pitchFamily="34" charset="0"/>
              </a:rPr>
              <a:t> </a:t>
            </a:r>
            <a:r>
              <a:rPr lang="en-US" b="1" dirty="0">
                <a:latin typeface="Arial Narrow" panose="020B0606020202030204" pitchFamily="34" charset="0"/>
              </a:rPr>
              <a:t>supply</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Agriculture</a:t>
            </a:r>
            <a:r>
              <a:rPr lang="en-US" dirty="0">
                <a:latin typeface="Arial Narrow" panose="020B0606020202030204" pitchFamily="34" charset="0"/>
              </a:rPr>
              <a:t> and </a:t>
            </a:r>
            <a:r>
              <a:rPr lang="en-US" b="1" dirty="0">
                <a:latin typeface="Arial Narrow" panose="020B0606020202030204" pitchFamily="34" charset="0"/>
              </a:rPr>
              <a:t>irrigation</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Rapid </a:t>
            </a:r>
            <a:r>
              <a:rPr lang="en-US" sz="2400" b="1" dirty="0">
                <a:latin typeface="Arial Narrow" panose="020B0606020202030204" pitchFamily="34" charset="0"/>
              </a:rPr>
              <a:t>population</a:t>
            </a:r>
            <a:r>
              <a:rPr lang="en-US" sz="2400" dirty="0">
                <a:latin typeface="Arial Narrow" panose="020B0606020202030204" pitchFamily="34" charset="0"/>
              </a:rPr>
              <a:t> </a:t>
            </a:r>
            <a:r>
              <a:rPr lang="en-US" sz="2400" b="1" dirty="0">
                <a:latin typeface="Arial Narrow" panose="020B0606020202030204" pitchFamily="34" charset="0"/>
              </a:rPr>
              <a:t>growth</a:t>
            </a:r>
            <a:r>
              <a:rPr lang="en-US" sz="2400" dirty="0">
                <a:latin typeface="Arial Narrow" panose="020B0606020202030204" pitchFamily="34" charset="0"/>
              </a:rPr>
              <a:t> and </a:t>
            </a:r>
            <a:r>
              <a:rPr lang="en-US" sz="2400" b="1" dirty="0">
                <a:latin typeface="Arial Narrow" panose="020B0606020202030204" pitchFamily="34" charset="0"/>
              </a:rPr>
              <a:t>land</a:t>
            </a:r>
            <a:r>
              <a:rPr lang="en-US" sz="2400" dirty="0">
                <a:latin typeface="Arial Narrow" panose="020B0606020202030204" pitchFamily="34" charset="0"/>
              </a:rPr>
              <a:t> </a:t>
            </a:r>
            <a:r>
              <a:rPr lang="en-US" sz="2400" b="1" dirty="0">
                <a:latin typeface="Arial Narrow" panose="020B0606020202030204" pitchFamily="34" charset="0"/>
              </a:rPr>
              <a:t>development</a:t>
            </a:r>
            <a:r>
              <a:rPr lang="en-US" sz="2400" dirty="0">
                <a:latin typeface="Arial Narrow" panose="020B0606020202030204" pitchFamily="34" charset="0"/>
              </a:rPr>
              <a:t> are putting </a:t>
            </a:r>
            <a:r>
              <a:rPr lang="en-US" sz="2400" b="1" dirty="0">
                <a:latin typeface="Arial Narrow" panose="020B0606020202030204" pitchFamily="34" charset="0"/>
              </a:rPr>
              <a:t>increased</a:t>
            </a:r>
            <a:r>
              <a:rPr lang="en-US" sz="2400" dirty="0">
                <a:latin typeface="Arial Narrow" panose="020B0606020202030204" pitchFamily="34" charset="0"/>
              </a:rPr>
              <a:t> </a:t>
            </a:r>
            <a:r>
              <a:rPr lang="en-US" sz="2400" b="1" dirty="0">
                <a:latin typeface="Arial Narrow" panose="020B0606020202030204" pitchFamily="34" charset="0"/>
              </a:rPr>
              <a:t>stress</a:t>
            </a:r>
            <a:r>
              <a:rPr lang="en-US" sz="2400" dirty="0">
                <a:latin typeface="Arial Narrow" panose="020B0606020202030204" pitchFamily="34" charset="0"/>
              </a:rPr>
              <a:t> on </a:t>
            </a:r>
            <a:r>
              <a:rPr lang="en-US" sz="2400" b="1" dirty="0">
                <a:latin typeface="Arial Narrow" panose="020B0606020202030204" pitchFamily="34" charset="0"/>
              </a:rPr>
              <a:t>limited</a:t>
            </a:r>
            <a:r>
              <a:rPr lang="en-US" sz="2400" dirty="0">
                <a:latin typeface="Arial Narrow" panose="020B0606020202030204" pitchFamily="34" charset="0"/>
              </a:rPr>
              <a:t> water resources.</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Rising</a:t>
            </a:r>
            <a:r>
              <a:rPr lang="en-US" sz="2400" dirty="0">
                <a:latin typeface="Arial Narrow" panose="020B0606020202030204" pitchFamily="34" charset="0"/>
              </a:rPr>
              <a:t> </a:t>
            </a:r>
            <a:r>
              <a:rPr lang="en-US" sz="2400" b="1" dirty="0">
                <a:latin typeface="Arial Narrow" panose="020B0606020202030204" pitchFamily="34" charset="0"/>
              </a:rPr>
              <a:t>temperatures</a:t>
            </a:r>
            <a:r>
              <a:rPr lang="en-US" sz="2400" dirty="0">
                <a:latin typeface="Arial Narrow" panose="020B0606020202030204" pitchFamily="34" charset="0"/>
              </a:rPr>
              <a:t> and </a:t>
            </a:r>
            <a:r>
              <a:rPr lang="en-US" sz="2400" b="1" dirty="0">
                <a:latin typeface="Arial Narrow" panose="020B0606020202030204" pitchFamily="34" charset="0"/>
              </a:rPr>
              <a:t>persistent</a:t>
            </a:r>
            <a:r>
              <a:rPr lang="en-US" sz="2400" dirty="0">
                <a:latin typeface="Arial Narrow" panose="020B0606020202030204" pitchFamily="34" charset="0"/>
              </a:rPr>
              <a:t> </a:t>
            </a:r>
            <a:r>
              <a:rPr lang="en-US" sz="2400" b="1" dirty="0">
                <a:latin typeface="Arial Narrow" panose="020B0606020202030204" pitchFamily="34" charset="0"/>
              </a:rPr>
              <a:t>drought</a:t>
            </a:r>
            <a:r>
              <a:rPr lang="en-US" sz="2400" dirty="0">
                <a:latin typeface="Arial Narrow" panose="020B0606020202030204" pitchFamily="34" charset="0"/>
              </a:rPr>
              <a:t> further </a:t>
            </a:r>
            <a:r>
              <a:rPr lang="en-US" sz="2400" b="1" dirty="0">
                <a:latin typeface="Arial Narrow" panose="020B0606020202030204" pitchFamily="34" charset="0"/>
              </a:rPr>
              <a:t>reduce</a:t>
            </a:r>
            <a:r>
              <a:rPr lang="en-US" sz="2400" dirty="0">
                <a:latin typeface="Arial Narrow" panose="020B0606020202030204" pitchFamily="34" charset="0"/>
              </a:rPr>
              <a:t> water </a:t>
            </a:r>
            <a:r>
              <a:rPr lang="en-US" sz="2400" b="1" dirty="0">
                <a:latin typeface="Arial Narrow" panose="020B0606020202030204" pitchFamily="34" charset="0"/>
              </a:rPr>
              <a:t>availability</a:t>
            </a:r>
            <a:r>
              <a:rPr lang="en-US" sz="2400" dirty="0">
                <a:latin typeface="Arial Narrow" panose="020B0606020202030204" pitchFamily="34" charset="0"/>
              </a:rPr>
              <a:t> and </a:t>
            </a:r>
            <a:r>
              <a:rPr lang="en-US" sz="2400" b="1" dirty="0">
                <a:latin typeface="Arial Narrow" panose="020B0606020202030204" pitchFamily="34" charset="0"/>
              </a:rPr>
              <a:t>increase</a:t>
            </a:r>
            <a:r>
              <a:rPr lang="en-US" sz="2400" dirty="0">
                <a:latin typeface="Arial Narrow" panose="020B0606020202030204" pitchFamily="34" charset="0"/>
              </a:rPr>
              <a:t> </a:t>
            </a:r>
            <a:r>
              <a:rPr lang="en-US" sz="2400" b="1" dirty="0">
                <a:latin typeface="Arial Narrow" panose="020B0606020202030204" pitchFamily="34" charset="0"/>
              </a:rPr>
              <a:t>demand</a:t>
            </a:r>
            <a:r>
              <a:rPr lang="en-US" sz="2400" dirty="0">
                <a:latin typeface="Arial Narrow" panose="020B0606020202030204" pitchFamily="34" charset="0"/>
              </a:rPr>
              <a:t>.</a:t>
            </a:r>
          </a:p>
        </p:txBody>
      </p:sp>
      <p:pic>
        <p:nvPicPr>
          <p:cNvPr id="5" name="Picture 4" descr="Pie chart showing U.S. water withdrawals in 2000: 79% from surface water and 21% from groundwater.">
            <a:extLst>
              <a:ext uri="{FF2B5EF4-FFF2-40B4-BE49-F238E27FC236}">
                <a16:creationId xmlns:a16="http://schemas.microsoft.com/office/drawing/2014/main" id="{8171E4E4-4A35-6011-178A-75EA4B310A99}"/>
              </a:ext>
            </a:extLst>
          </p:cNvPr>
          <p:cNvPicPr>
            <a:picLocks noChangeAspect="1"/>
          </p:cNvPicPr>
          <p:nvPr/>
        </p:nvPicPr>
        <p:blipFill>
          <a:blip r:embed="rId3"/>
          <a:stretch>
            <a:fillRect/>
          </a:stretch>
        </p:blipFill>
        <p:spPr>
          <a:xfrm>
            <a:off x="8385576" y="1706929"/>
            <a:ext cx="2968224" cy="2120160"/>
          </a:xfrm>
          <a:prstGeom prst="rect">
            <a:avLst/>
          </a:prstGeom>
        </p:spPr>
      </p:pic>
      <p:sp>
        <p:nvSpPr>
          <p:cNvPr id="6" name="TextBox 5">
            <a:extLst>
              <a:ext uri="{FF2B5EF4-FFF2-40B4-BE49-F238E27FC236}">
                <a16:creationId xmlns:a16="http://schemas.microsoft.com/office/drawing/2014/main" id="{98BDD18A-4B0A-1B4F-0F1C-2842D500A324}"/>
              </a:ext>
            </a:extLst>
          </p:cNvPr>
          <p:cNvSpPr txBox="1"/>
          <p:nvPr/>
        </p:nvSpPr>
        <p:spPr>
          <a:xfrm>
            <a:off x="8057072" y="4293624"/>
            <a:ext cx="3440644" cy="553998"/>
          </a:xfrm>
          <a:prstGeom prst="rect">
            <a:avLst/>
          </a:prstGeom>
          <a:noFill/>
        </p:spPr>
        <p:txBody>
          <a:bodyPr wrap="square">
            <a:spAutoFit/>
          </a:bodyPr>
          <a:lstStyle/>
          <a:p>
            <a:r>
              <a:rPr lang="en-US" sz="1000" dirty="0">
                <a:latin typeface="Arial Narrow" panose="020B0606020202030204" pitchFamily="34" charset="0"/>
                <a:cs typeface="Times New Roman" panose="02020603050405020304" pitchFamily="18" charset="0"/>
              </a:rPr>
              <a:t>Source: Figure 10.2.14: Total United States Water Withdrawals, 2000 (Courtesy USGS) from Introduction to Physical Geography by M. Ritter, licensed under CC BY-NC-SA 4.0.</a:t>
            </a:r>
          </a:p>
        </p:txBody>
      </p:sp>
    </p:spTree>
    <p:extLst>
      <p:ext uri="{BB962C8B-B14F-4D97-AF65-F5344CB8AC3E}">
        <p14:creationId xmlns:p14="http://schemas.microsoft.com/office/powerpoint/2010/main" val="27803782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E48A04-09ED-5D16-288A-C5F7F45D3D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C92499-4422-0608-B7EE-7CA3FD2F08D0}"/>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The Colorado River</a:t>
            </a:r>
            <a:endParaRPr lang="en-US" dirty="0">
              <a:latin typeface="Arial Narrow" panose="020B0606020202030204" pitchFamily="34" charset="0"/>
            </a:endParaRPr>
          </a:p>
        </p:txBody>
      </p:sp>
      <p:sp>
        <p:nvSpPr>
          <p:cNvPr id="4" name="Content Placeholder 2">
            <a:extLst>
              <a:ext uri="{FF2B5EF4-FFF2-40B4-BE49-F238E27FC236}">
                <a16:creationId xmlns:a16="http://schemas.microsoft.com/office/drawing/2014/main" id="{ED2753CC-EB2A-1182-D0D4-3C1B723E4F9D}"/>
              </a:ext>
            </a:extLst>
          </p:cNvPr>
          <p:cNvSpPr txBox="1">
            <a:spLocks/>
          </p:cNvSpPr>
          <p:nvPr/>
        </p:nvSpPr>
        <p:spPr>
          <a:xfrm>
            <a:off x="838201" y="1525065"/>
            <a:ext cx="4924244" cy="440990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The </a:t>
            </a:r>
            <a:r>
              <a:rPr lang="en-US" sz="2400" b="1" dirty="0">
                <a:latin typeface="Arial Narrow" panose="020B0606020202030204" pitchFamily="34" charset="0"/>
              </a:rPr>
              <a:t>Colorado</a:t>
            </a:r>
            <a:r>
              <a:rPr lang="en-US" sz="2400" dirty="0">
                <a:latin typeface="Arial Narrow" panose="020B0606020202030204" pitchFamily="34" charset="0"/>
              </a:rPr>
              <a:t> </a:t>
            </a:r>
            <a:r>
              <a:rPr lang="en-US" sz="2400" b="1" dirty="0">
                <a:latin typeface="Arial Narrow" panose="020B0606020202030204" pitchFamily="34" charset="0"/>
              </a:rPr>
              <a:t>River</a:t>
            </a:r>
            <a:r>
              <a:rPr lang="en-US" sz="2400" dirty="0">
                <a:latin typeface="Arial Narrow" panose="020B0606020202030204" pitchFamily="34" charset="0"/>
              </a:rPr>
              <a:t> supports millions across the western U.S. but is under </a:t>
            </a:r>
            <a:r>
              <a:rPr lang="en-US" sz="2400" b="1" dirty="0">
                <a:latin typeface="Arial Narrow" panose="020B0606020202030204" pitchFamily="34" charset="0"/>
              </a:rPr>
              <a:t>severe</a:t>
            </a:r>
            <a:r>
              <a:rPr lang="en-US" sz="2400" dirty="0">
                <a:latin typeface="Arial Narrow" panose="020B0606020202030204" pitchFamily="34" charset="0"/>
              </a:rPr>
              <a:t> </a:t>
            </a:r>
            <a:r>
              <a:rPr lang="en-US" sz="2400" b="1" dirty="0">
                <a:latin typeface="Arial Narrow" panose="020B0606020202030204" pitchFamily="34" charset="0"/>
              </a:rPr>
              <a:t>strain</a:t>
            </a:r>
            <a:r>
              <a:rPr lang="en-US" sz="2400" dirty="0">
                <a:latin typeface="Arial Narrow" panose="020B0606020202030204" pitchFamily="34" charset="0"/>
              </a:rPr>
              <a:t>:</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~50%</a:t>
            </a:r>
            <a:r>
              <a:rPr lang="en-US" dirty="0">
                <a:latin typeface="Arial Narrow" panose="020B0606020202030204" pitchFamily="34" charset="0"/>
              </a:rPr>
              <a:t> of its flow is </a:t>
            </a:r>
            <a:r>
              <a:rPr lang="en-US" b="1" dirty="0">
                <a:latin typeface="Arial Narrow" panose="020B0606020202030204" pitchFamily="34" charset="0"/>
              </a:rPr>
              <a:t>lost</a:t>
            </a:r>
            <a:r>
              <a:rPr lang="en-US" dirty="0">
                <a:latin typeface="Arial Narrow" panose="020B0606020202030204" pitchFamily="34" charset="0"/>
              </a:rPr>
              <a:t> to </a:t>
            </a:r>
            <a:r>
              <a:rPr lang="en-US" b="1" dirty="0">
                <a:latin typeface="Arial Narrow" panose="020B0606020202030204" pitchFamily="34" charset="0"/>
              </a:rPr>
              <a:t>evaporation</a:t>
            </a:r>
            <a:r>
              <a:rPr lang="en-US" dirty="0">
                <a:latin typeface="Arial Narrow" panose="020B0606020202030204" pitchFamily="34" charset="0"/>
              </a:rPr>
              <a:t> in desert regions.</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Remaining water is </a:t>
            </a:r>
            <a:r>
              <a:rPr lang="en-US" b="1" dirty="0">
                <a:latin typeface="Arial Narrow" panose="020B0606020202030204" pitchFamily="34" charset="0"/>
              </a:rPr>
              <a:t>diverted</a:t>
            </a:r>
            <a:r>
              <a:rPr lang="en-US" dirty="0">
                <a:latin typeface="Arial Narrow" panose="020B0606020202030204" pitchFamily="34" charset="0"/>
              </a:rPr>
              <a:t> for </a:t>
            </a:r>
            <a:r>
              <a:rPr lang="en-US" b="1" dirty="0">
                <a:latin typeface="Arial Narrow" panose="020B0606020202030204" pitchFamily="34" charset="0"/>
              </a:rPr>
              <a:t>irrigation</a:t>
            </a:r>
            <a:r>
              <a:rPr lang="en-US" dirty="0">
                <a:latin typeface="Arial Narrow" panose="020B0606020202030204" pitchFamily="34" charset="0"/>
              </a:rPr>
              <a:t> and </a:t>
            </a:r>
            <a:r>
              <a:rPr lang="en-US" b="1" dirty="0">
                <a:latin typeface="Arial Narrow" panose="020B0606020202030204" pitchFamily="34" charset="0"/>
              </a:rPr>
              <a:t>urban</a:t>
            </a:r>
            <a:r>
              <a:rPr lang="en-US" dirty="0">
                <a:latin typeface="Arial Narrow" panose="020B0606020202030204" pitchFamily="34" charset="0"/>
              </a:rPr>
              <a:t> </a:t>
            </a:r>
            <a:r>
              <a:rPr lang="en-US" b="1" dirty="0">
                <a:latin typeface="Arial Narrow" panose="020B0606020202030204" pitchFamily="34" charset="0"/>
              </a:rPr>
              <a:t>uses</a:t>
            </a:r>
            <a:r>
              <a:rPr lang="en-US" dirty="0">
                <a:latin typeface="Arial Narrow" panose="020B0606020202030204" pitchFamily="34" charset="0"/>
              </a:rPr>
              <a:t>.</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The river </a:t>
            </a:r>
            <a:r>
              <a:rPr lang="en-US" sz="2400" b="1" dirty="0">
                <a:latin typeface="Arial Narrow" panose="020B0606020202030204" pitchFamily="34" charset="0"/>
              </a:rPr>
              <a:t>rarely</a:t>
            </a:r>
            <a:r>
              <a:rPr lang="en-US" sz="2400" dirty="0">
                <a:latin typeface="Arial Narrow" panose="020B0606020202030204" pitchFamily="34" charset="0"/>
              </a:rPr>
              <a:t> </a:t>
            </a:r>
            <a:r>
              <a:rPr lang="en-US" sz="2400" b="1" dirty="0">
                <a:latin typeface="Arial Narrow" panose="020B0606020202030204" pitchFamily="34" charset="0"/>
              </a:rPr>
              <a:t>reaches</a:t>
            </a:r>
            <a:r>
              <a:rPr lang="en-US" sz="2400" dirty="0">
                <a:latin typeface="Arial Narrow" panose="020B0606020202030204" pitchFamily="34" charset="0"/>
              </a:rPr>
              <a:t> the Gulf of California, ending instead in a </a:t>
            </a:r>
            <a:r>
              <a:rPr lang="en-US" sz="2400" b="1" dirty="0">
                <a:latin typeface="Arial Narrow" panose="020B0606020202030204" pitchFamily="34" charset="0"/>
              </a:rPr>
              <a:t>dry</a:t>
            </a:r>
            <a:r>
              <a:rPr lang="en-US" sz="2400" dirty="0">
                <a:latin typeface="Arial Narrow" panose="020B0606020202030204" pitchFamily="34" charset="0"/>
              </a:rPr>
              <a:t> or </a:t>
            </a:r>
            <a:r>
              <a:rPr lang="en-US" sz="2400" b="1" dirty="0">
                <a:latin typeface="Arial Narrow" panose="020B0606020202030204" pitchFamily="34" charset="0"/>
              </a:rPr>
              <a:t>reduced</a:t>
            </a:r>
            <a:r>
              <a:rPr lang="en-US" sz="2400" dirty="0">
                <a:latin typeface="Arial Narrow" panose="020B0606020202030204" pitchFamily="34" charset="0"/>
              </a:rPr>
              <a:t> </a:t>
            </a:r>
            <a:r>
              <a:rPr lang="en-US" sz="2400" b="1" dirty="0">
                <a:latin typeface="Arial Narrow" panose="020B0606020202030204" pitchFamily="34" charset="0"/>
              </a:rPr>
              <a:t>channel</a:t>
            </a:r>
            <a:r>
              <a:rPr lang="en-US" sz="2400" dirty="0">
                <a:latin typeface="Arial Narrow" panose="020B0606020202030204" pitchFamily="34" charset="0"/>
              </a:rPr>
              <a:t>.</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Once a mighty river system, it now illustrates the challenges of </a:t>
            </a:r>
            <a:r>
              <a:rPr lang="en-US" sz="2400" b="1" dirty="0">
                <a:latin typeface="Arial Narrow" panose="020B0606020202030204" pitchFamily="34" charset="0"/>
              </a:rPr>
              <a:t>over-allocation</a:t>
            </a:r>
            <a:r>
              <a:rPr lang="en-US" sz="2400" dirty="0">
                <a:latin typeface="Arial Narrow" panose="020B0606020202030204" pitchFamily="34" charset="0"/>
              </a:rPr>
              <a:t> and </a:t>
            </a:r>
            <a:r>
              <a:rPr lang="en-US" sz="2400" b="1" dirty="0">
                <a:latin typeface="Arial Narrow" panose="020B0606020202030204" pitchFamily="34" charset="0"/>
              </a:rPr>
              <a:t>climate stress</a:t>
            </a:r>
            <a:r>
              <a:rPr lang="en-US" sz="2400" dirty="0">
                <a:latin typeface="Arial Narrow" panose="020B0606020202030204" pitchFamily="34" charset="0"/>
              </a:rPr>
              <a:t>.</a:t>
            </a:r>
          </a:p>
        </p:txBody>
      </p:sp>
      <p:pic>
        <p:nvPicPr>
          <p:cNvPr id="5" name="Picture 4" descr="Aerial view of the dry Colorado River delta in the Baja/Sonoran Desert, showing branching, tree-like drainage patterns in a sandy landscape.">
            <a:extLst>
              <a:ext uri="{FF2B5EF4-FFF2-40B4-BE49-F238E27FC236}">
                <a16:creationId xmlns:a16="http://schemas.microsoft.com/office/drawing/2014/main" id="{793038AA-12CC-F480-2CDD-EC91B4EA1D87}"/>
              </a:ext>
            </a:extLst>
          </p:cNvPr>
          <p:cNvPicPr>
            <a:picLocks noChangeAspect="1"/>
          </p:cNvPicPr>
          <p:nvPr/>
        </p:nvPicPr>
        <p:blipFill>
          <a:blip r:embed="rId3"/>
          <a:stretch>
            <a:fillRect/>
          </a:stretch>
        </p:blipFill>
        <p:spPr>
          <a:xfrm>
            <a:off x="6341745" y="1680204"/>
            <a:ext cx="5306689" cy="3497591"/>
          </a:xfrm>
          <a:prstGeom prst="rect">
            <a:avLst/>
          </a:prstGeom>
        </p:spPr>
      </p:pic>
      <p:sp>
        <p:nvSpPr>
          <p:cNvPr id="6" name="TextBox 5">
            <a:extLst>
              <a:ext uri="{FF2B5EF4-FFF2-40B4-BE49-F238E27FC236}">
                <a16:creationId xmlns:a16="http://schemas.microsoft.com/office/drawing/2014/main" id="{3F0EE64B-774F-CF8E-B33E-08558347F7A7}"/>
              </a:ext>
            </a:extLst>
          </p:cNvPr>
          <p:cNvSpPr txBox="1"/>
          <p:nvPr/>
        </p:nvSpPr>
        <p:spPr>
          <a:xfrm>
            <a:off x="6341744" y="5287992"/>
            <a:ext cx="5306689" cy="553998"/>
          </a:xfrm>
          <a:prstGeom prst="rect">
            <a:avLst/>
          </a:prstGeom>
          <a:noFill/>
        </p:spPr>
        <p:txBody>
          <a:bodyPr wrap="square">
            <a:spAutoFit/>
          </a:bodyPr>
          <a:lstStyle/>
          <a:p>
            <a:r>
              <a:rPr lang="en-US" sz="1000" dirty="0">
                <a:latin typeface="Arial Narrow" panose="020B0606020202030204" pitchFamily="34" charset="0"/>
                <a:cs typeface="Times New Roman" panose="02020603050405020304" pitchFamily="18" charset="0"/>
              </a:rPr>
              <a:t>Source: Figure 10.2.15: The now-dry Colorado River delta lies in the Baja/Sonoran Desert 5 miles north of the Sea of Cortex, Mexico (Courtesy USGS) from Introduction to Physical Geography by M. Ritter, licensed under CC BY-NC-SA 4.0.</a:t>
            </a:r>
          </a:p>
        </p:txBody>
      </p:sp>
    </p:spTree>
    <p:extLst>
      <p:ext uri="{BB962C8B-B14F-4D97-AF65-F5344CB8AC3E}">
        <p14:creationId xmlns:p14="http://schemas.microsoft.com/office/powerpoint/2010/main" val="16092356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FCC95-4C25-563E-4DDC-B1EA0BDBE1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2E0E97-CAA2-87AF-00CF-DBC7DCD8C988}"/>
              </a:ext>
            </a:extLst>
          </p:cNvPr>
          <p:cNvSpPr>
            <a:spLocks noGrp="1"/>
          </p:cNvSpPr>
          <p:nvPr>
            <p:ph type="title"/>
          </p:nvPr>
        </p:nvSpPr>
        <p:spPr>
          <a:xfrm>
            <a:off x="71743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Are We Approaching “Peak Water”?</a:t>
            </a:r>
            <a:endParaRPr lang="en-US" dirty="0">
              <a:latin typeface="Arial Narrow" panose="020B0606020202030204" pitchFamily="34" charset="0"/>
            </a:endParaRPr>
          </a:p>
        </p:txBody>
      </p:sp>
      <p:sp>
        <p:nvSpPr>
          <p:cNvPr id="4" name="Content Placeholder 2">
            <a:extLst>
              <a:ext uri="{FF2B5EF4-FFF2-40B4-BE49-F238E27FC236}">
                <a16:creationId xmlns:a16="http://schemas.microsoft.com/office/drawing/2014/main" id="{B9242E85-E3B8-7F49-01CA-9C2D18A0AF33}"/>
              </a:ext>
            </a:extLst>
          </p:cNvPr>
          <p:cNvSpPr txBox="1">
            <a:spLocks/>
          </p:cNvSpPr>
          <p:nvPr/>
        </p:nvSpPr>
        <p:spPr>
          <a:xfrm>
            <a:off x="638354" y="1380226"/>
            <a:ext cx="10836216" cy="48480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Some experts argue we’ve reached </a:t>
            </a:r>
            <a:r>
              <a:rPr lang="en-US" b="1" dirty="0">
                <a:latin typeface="Arial Narrow" panose="020B0606020202030204" pitchFamily="34" charset="0"/>
              </a:rPr>
              <a:t>peak sustainable water use</a:t>
            </a:r>
            <a:r>
              <a:rPr lang="en-US" dirty="0">
                <a:latin typeface="Arial Narrow" panose="020B0606020202030204" pitchFamily="34" charset="0"/>
              </a:rPr>
              <a:t>, similar to “</a:t>
            </a:r>
            <a:r>
              <a:rPr lang="en-US" b="1" dirty="0">
                <a:latin typeface="Arial Narrow" panose="020B0606020202030204" pitchFamily="34" charset="0"/>
              </a:rPr>
              <a:t>peak oil</a:t>
            </a:r>
            <a:r>
              <a:rPr lang="en-US"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As </a:t>
            </a:r>
            <a:r>
              <a:rPr lang="en-US" b="1" dirty="0">
                <a:latin typeface="Arial Narrow" panose="020B0606020202030204" pitchFamily="34" charset="0"/>
              </a:rPr>
              <a:t>demand</a:t>
            </a:r>
            <a:r>
              <a:rPr lang="en-US" dirty="0">
                <a:latin typeface="Arial Narrow" panose="020B0606020202030204" pitchFamily="34" charset="0"/>
              </a:rPr>
              <a:t> </a:t>
            </a:r>
            <a:r>
              <a:rPr lang="en-US" b="1" dirty="0">
                <a:latin typeface="Arial Narrow" panose="020B0606020202030204" pitchFamily="34" charset="0"/>
              </a:rPr>
              <a:t>rises</a:t>
            </a:r>
            <a:r>
              <a:rPr lang="en-US" dirty="0">
                <a:latin typeface="Arial Narrow" panose="020B0606020202030204" pitchFamily="34" charset="0"/>
              </a:rPr>
              <a:t> and </a:t>
            </a:r>
            <a:r>
              <a:rPr lang="en-US" b="1" dirty="0">
                <a:latin typeface="Arial Narrow" panose="020B0606020202030204" pitchFamily="34" charset="0"/>
              </a:rPr>
              <a:t>supplies</a:t>
            </a:r>
            <a:r>
              <a:rPr lang="en-US" dirty="0">
                <a:latin typeface="Arial Narrow" panose="020B0606020202030204" pitchFamily="34" charset="0"/>
              </a:rPr>
              <a:t> </a:t>
            </a:r>
            <a:r>
              <a:rPr lang="en-US" b="1" dirty="0">
                <a:latin typeface="Arial Narrow" panose="020B0606020202030204" pitchFamily="34" charset="0"/>
              </a:rPr>
              <a:t>dwindle</a:t>
            </a:r>
            <a:r>
              <a:rPr lang="en-US" dirty="0">
                <a:latin typeface="Arial Narrow" panose="020B0606020202030204" pitchFamily="34" charset="0"/>
              </a:rPr>
              <a:t>, we may no longer be able to extract more water without major consequences.</a:t>
            </a:r>
          </a:p>
          <a:p>
            <a:pPr>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Key questions</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800" dirty="0">
                <a:latin typeface="Arial Narrow" panose="020B0606020202030204" pitchFamily="34" charset="0"/>
              </a:rPr>
              <a:t> How can we manage water </a:t>
            </a:r>
            <a:r>
              <a:rPr lang="en-US" sz="2800" b="1" dirty="0">
                <a:latin typeface="Arial Narrow" panose="020B0606020202030204" pitchFamily="34" charset="0"/>
              </a:rPr>
              <a:t>more</a:t>
            </a:r>
            <a:r>
              <a:rPr lang="en-US" sz="2800" dirty="0">
                <a:latin typeface="Arial Narrow" panose="020B0606020202030204" pitchFamily="34" charset="0"/>
              </a:rPr>
              <a:t> </a:t>
            </a:r>
            <a:r>
              <a:rPr lang="en-US" sz="2800" b="1" dirty="0">
                <a:latin typeface="Arial Narrow" panose="020B0606020202030204" pitchFamily="34" charset="0"/>
              </a:rPr>
              <a:t>sustainably</a:t>
            </a:r>
            <a:r>
              <a:rPr lang="en-US" sz="28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800" dirty="0">
                <a:latin typeface="Arial Narrow" panose="020B0606020202030204" pitchFamily="34" charset="0"/>
              </a:rPr>
              <a:t> What </a:t>
            </a:r>
            <a:r>
              <a:rPr lang="en-US" sz="2800" b="1" dirty="0">
                <a:latin typeface="Arial Narrow" panose="020B0606020202030204" pitchFamily="34" charset="0"/>
              </a:rPr>
              <a:t>policies</a:t>
            </a:r>
            <a:r>
              <a:rPr lang="en-US" sz="2800" dirty="0">
                <a:latin typeface="Arial Narrow" panose="020B0606020202030204" pitchFamily="34" charset="0"/>
              </a:rPr>
              <a:t> and </a:t>
            </a:r>
            <a:r>
              <a:rPr lang="en-US" sz="2800" b="1" dirty="0">
                <a:latin typeface="Arial Narrow" panose="020B0606020202030204" pitchFamily="34" charset="0"/>
              </a:rPr>
              <a:t>technologies</a:t>
            </a:r>
            <a:r>
              <a:rPr lang="en-US" sz="2800" dirty="0">
                <a:latin typeface="Arial Narrow" panose="020B0606020202030204" pitchFamily="34" charset="0"/>
              </a:rPr>
              <a:t> are needed to </a:t>
            </a:r>
            <a:r>
              <a:rPr lang="en-US" sz="2800" b="1" dirty="0">
                <a:latin typeface="Arial Narrow" panose="020B0606020202030204" pitchFamily="34" charset="0"/>
              </a:rPr>
              <a:t>secure</a:t>
            </a:r>
            <a:r>
              <a:rPr lang="en-US" sz="2800" dirty="0">
                <a:latin typeface="Arial Narrow" panose="020B0606020202030204" pitchFamily="34" charset="0"/>
              </a:rPr>
              <a:t> future </a:t>
            </a:r>
            <a:r>
              <a:rPr lang="en-US" sz="2800" b="1" dirty="0">
                <a:latin typeface="Arial Narrow" panose="020B0606020202030204" pitchFamily="34" charset="0"/>
              </a:rPr>
              <a:t>supplies</a:t>
            </a:r>
            <a:r>
              <a:rPr lang="en-US" sz="2800" dirty="0">
                <a:latin typeface="Arial Narrow" panose="020B0606020202030204" pitchFamily="34" charset="0"/>
              </a:rPr>
              <a:t>?</a:t>
            </a:r>
          </a:p>
        </p:txBody>
      </p:sp>
    </p:spTree>
    <p:extLst>
      <p:ext uri="{BB962C8B-B14F-4D97-AF65-F5344CB8AC3E}">
        <p14:creationId xmlns:p14="http://schemas.microsoft.com/office/powerpoint/2010/main" val="6912909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89C8E-D600-C4B7-A089-8509CDFD3D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B179B5-0EDA-84DF-F468-80C284283B9E}"/>
              </a:ext>
            </a:extLst>
          </p:cNvPr>
          <p:cNvSpPr>
            <a:spLocks noGrp="1"/>
          </p:cNvSpPr>
          <p:nvPr>
            <p:ph type="title"/>
          </p:nvPr>
        </p:nvSpPr>
        <p:spPr>
          <a:xfrm>
            <a:off x="71743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The Concept of the Water Balance</a:t>
            </a:r>
            <a:endParaRPr lang="en-US" dirty="0">
              <a:latin typeface="Arial Narrow" panose="020B0606020202030204" pitchFamily="34" charset="0"/>
            </a:endParaRPr>
          </a:p>
        </p:txBody>
      </p:sp>
      <p:sp>
        <p:nvSpPr>
          <p:cNvPr id="4" name="Content Placeholder 2">
            <a:extLst>
              <a:ext uri="{FF2B5EF4-FFF2-40B4-BE49-F238E27FC236}">
                <a16:creationId xmlns:a16="http://schemas.microsoft.com/office/drawing/2014/main" id="{81FF9A19-885C-6769-89DE-C61FCBC69B68}"/>
              </a:ext>
            </a:extLst>
          </p:cNvPr>
          <p:cNvSpPr txBox="1">
            <a:spLocks/>
          </p:cNvSpPr>
          <p:nvPr/>
        </p:nvSpPr>
        <p:spPr>
          <a:xfrm>
            <a:off x="638354" y="1380226"/>
            <a:ext cx="4994695" cy="48480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The </a:t>
            </a:r>
            <a:r>
              <a:rPr lang="en-US" sz="2400" b="1" dirty="0">
                <a:latin typeface="Arial Narrow" panose="020B0606020202030204" pitchFamily="34" charset="0"/>
              </a:rPr>
              <a:t>water</a:t>
            </a:r>
            <a:r>
              <a:rPr lang="en-US" sz="2400" dirty="0">
                <a:latin typeface="Arial Narrow" panose="020B0606020202030204" pitchFamily="34" charset="0"/>
              </a:rPr>
              <a:t> </a:t>
            </a:r>
            <a:r>
              <a:rPr lang="en-US" sz="2400" b="1" dirty="0">
                <a:latin typeface="Arial Narrow" panose="020B0606020202030204" pitchFamily="34" charset="0"/>
              </a:rPr>
              <a:t>balance</a:t>
            </a:r>
            <a:r>
              <a:rPr lang="en-US" sz="2400" dirty="0">
                <a:latin typeface="Arial Narrow" panose="020B0606020202030204" pitchFamily="34" charset="0"/>
              </a:rPr>
              <a:t> is an accounting system for water </a:t>
            </a:r>
            <a:r>
              <a:rPr lang="en-US" sz="2400" b="1" dirty="0">
                <a:latin typeface="Arial Narrow" panose="020B0606020202030204" pitchFamily="34" charset="0"/>
              </a:rPr>
              <a:t>inputs</a:t>
            </a:r>
            <a:r>
              <a:rPr lang="en-US" sz="2400" dirty="0">
                <a:latin typeface="Arial Narrow" panose="020B0606020202030204" pitchFamily="34" charset="0"/>
              </a:rPr>
              <a:t>, </a:t>
            </a:r>
            <a:r>
              <a:rPr lang="en-US" sz="2400" b="1" dirty="0">
                <a:latin typeface="Arial Narrow" panose="020B0606020202030204" pitchFamily="34" charset="0"/>
              </a:rPr>
              <a:t>outputs</a:t>
            </a:r>
            <a:r>
              <a:rPr lang="en-US" sz="2400" dirty="0">
                <a:latin typeface="Arial Narrow" panose="020B0606020202030204" pitchFamily="34" charset="0"/>
              </a:rPr>
              <a:t>, and </a:t>
            </a:r>
            <a:r>
              <a:rPr lang="en-US" sz="2400" b="1" dirty="0">
                <a:latin typeface="Arial Narrow" panose="020B0606020202030204" pitchFamily="34" charset="0"/>
              </a:rPr>
              <a:t>storage</a:t>
            </a:r>
            <a:r>
              <a:rPr lang="en-US" sz="2400" dirty="0">
                <a:latin typeface="Arial Narrow" panose="020B0606020202030204" pitchFamily="34" charset="0"/>
              </a:rPr>
              <a:t> at the Earth's surface.</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Useful across scales: </a:t>
            </a:r>
            <a:r>
              <a:rPr lang="en-US" sz="2400" b="1" dirty="0">
                <a:latin typeface="Arial Narrow" panose="020B0606020202030204" pitchFamily="34" charset="0"/>
              </a:rPr>
              <a:t>fields</a:t>
            </a:r>
            <a:r>
              <a:rPr lang="en-US" sz="2400" dirty="0">
                <a:latin typeface="Arial Narrow" panose="020B0606020202030204" pitchFamily="34" charset="0"/>
              </a:rPr>
              <a:t>, </a:t>
            </a:r>
            <a:r>
              <a:rPr lang="en-US" sz="2400" b="1" dirty="0">
                <a:latin typeface="Arial Narrow" panose="020B0606020202030204" pitchFamily="34" charset="0"/>
              </a:rPr>
              <a:t>watersheds</a:t>
            </a:r>
            <a:r>
              <a:rPr lang="en-US" sz="2400" dirty="0">
                <a:latin typeface="Arial Narrow" panose="020B0606020202030204" pitchFamily="34" charset="0"/>
              </a:rPr>
              <a:t>, </a:t>
            </a:r>
            <a:r>
              <a:rPr lang="en-US" sz="2400" b="1" dirty="0">
                <a:latin typeface="Arial Narrow" panose="020B0606020202030204" pitchFamily="34" charset="0"/>
              </a:rPr>
              <a:t>continents</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Pioneered by </a:t>
            </a:r>
            <a:r>
              <a:rPr lang="en-US" sz="2400" b="1" u="sng" dirty="0">
                <a:latin typeface="Arial Narrow" panose="020B0606020202030204" pitchFamily="34" charset="0"/>
              </a:rPr>
              <a:t>C. W. Thornthwaite </a:t>
            </a:r>
            <a:r>
              <a:rPr lang="en-US" sz="2400" dirty="0">
                <a:latin typeface="Arial Narrow" panose="020B0606020202030204" pitchFamily="34" charset="0"/>
              </a:rPr>
              <a:t>to analyze irrigation needs and regional water availability.</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Key idea: </a:t>
            </a:r>
            <a:r>
              <a:rPr lang="en-US" b="1" dirty="0">
                <a:latin typeface="Arial Narrow" panose="020B0606020202030204" pitchFamily="34" charset="0"/>
              </a:rPr>
              <a:t>Water Balance </a:t>
            </a:r>
            <a:r>
              <a:rPr lang="en-US" dirty="0">
                <a:latin typeface="Arial Narrow" panose="020B0606020202030204" pitchFamily="34" charset="0"/>
              </a:rPr>
              <a:t>= </a:t>
            </a:r>
            <a:r>
              <a:rPr lang="en-US" b="1" dirty="0">
                <a:latin typeface="Arial Narrow" panose="020B0606020202030204" pitchFamily="34" charset="0"/>
              </a:rPr>
              <a:t>Precipitation</a:t>
            </a:r>
            <a:r>
              <a:rPr lang="en-US" dirty="0">
                <a:latin typeface="Arial Narrow" panose="020B0606020202030204" pitchFamily="34" charset="0"/>
              </a:rPr>
              <a:t> – </a:t>
            </a:r>
            <a:r>
              <a:rPr lang="en-US" b="1" dirty="0">
                <a:latin typeface="Arial Narrow" panose="020B0606020202030204" pitchFamily="34" charset="0"/>
              </a:rPr>
              <a:t>Evapotranspiration</a:t>
            </a:r>
            <a:r>
              <a:rPr lang="en-US" dirty="0">
                <a:latin typeface="Arial Narrow" panose="020B0606020202030204" pitchFamily="34" charset="0"/>
              </a:rPr>
              <a:t> ± </a:t>
            </a:r>
            <a:r>
              <a:rPr lang="en-US" b="1" dirty="0">
                <a:latin typeface="Arial Narrow" panose="020B0606020202030204" pitchFamily="34" charset="0"/>
              </a:rPr>
              <a:t>Change in Soil Moisture</a:t>
            </a:r>
          </a:p>
        </p:txBody>
      </p:sp>
      <p:sp>
        <p:nvSpPr>
          <p:cNvPr id="3" name="Content Placeholder 2">
            <a:extLst>
              <a:ext uri="{FF2B5EF4-FFF2-40B4-BE49-F238E27FC236}">
                <a16:creationId xmlns:a16="http://schemas.microsoft.com/office/drawing/2014/main" id="{3B441FE0-D0BD-7EBB-737E-33B3690052AD}"/>
              </a:ext>
            </a:extLst>
          </p:cNvPr>
          <p:cNvSpPr txBox="1">
            <a:spLocks/>
          </p:cNvSpPr>
          <p:nvPr/>
        </p:nvSpPr>
        <p:spPr>
          <a:xfrm>
            <a:off x="5975230" y="1380226"/>
            <a:ext cx="5963728" cy="48480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Precipitation</a:t>
            </a:r>
            <a:r>
              <a:rPr lang="en-US" sz="2400" dirty="0">
                <a:latin typeface="Arial Narrow" panose="020B0606020202030204" pitchFamily="34" charset="0"/>
              </a:rPr>
              <a:t> (</a:t>
            </a:r>
            <a:r>
              <a:rPr lang="en-US" sz="2400" b="1" dirty="0">
                <a:latin typeface="Arial Narrow" panose="020B0606020202030204" pitchFamily="34" charset="0"/>
              </a:rPr>
              <a:t>P</a:t>
            </a:r>
            <a:r>
              <a:rPr lang="en-US" sz="2400" dirty="0">
                <a:latin typeface="Arial Narrow" panose="020B0606020202030204" pitchFamily="34" charset="0"/>
              </a:rPr>
              <a:t>): Main </a:t>
            </a:r>
            <a:r>
              <a:rPr lang="en-US" sz="2400" b="1" dirty="0">
                <a:latin typeface="Arial Narrow" panose="020B0606020202030204" pitchFamily="34" charset="0"/>
              </a:rPr>
              <a:t>input</a:t>
            </a:r>
            <a:r>
              <a:rPr lang="en-US" sz="2400" dirty="0">
                <a:latin typeface="Arial Narrow" panose="020B0606020202030204" pitchFamily="34" charset="0"/>
              </a:rPr>
              <a:t>, includes </a:t>
            </a:r>
            <a:r>
              <a:rPr lang="en-US" sz="2400" i="1" dirty="0">
                <a:latin typeface="Arial Narrow" panose="020B0606020202030204" pitchFamily="34" charset="0"/>
              </a:rPr>
              <a:t>rain</a:t>
            </a:r>
            <a:r>
              <a:rPr lang="en-US" sz="2400" dirty="0">
                <a:latin typeface="Arial Narrow" panose="020B0606020202030204" pitchFamily="34" charset="0"/>
              </a:rPr>
              <a:t>, </a:t>
            </a:r>
            <a:r>
              <a:rPr lang="en-US" sz="2400" i="1" dirty="0">
                <a:latin typeface="Arial Narrow" panose="020B0606020202030204" pitchFamily="34" charset="0"/>
              </a:rPr>
              <a:t>snow</a:t>
            </a:r>
            <a:r>
              <a:rPr lang="en-US" sz="2400" dirty="0">
                <a:latin typeface="Arial Narrow" panose="020B0606020202030204" pitchFamily="34" charset="0"/>
              </a:rPr>
              <a:t>, </a:t>
            </a:r>
            <a:r>
              <a:rPr lang="en-US" sz="2400" i="1" dirty="0">
                <a:latin typeface="Arial Narrow" panose="020B0606020202030204" pitchFamily="34" charset="0"/>
              </a:rPr>
              <a:t>sleet</a:t>
            </a:r>
            <a:r>
              <a:rPr lang="en-US" sz="2400" dirty="0">
                <a:latin typeface="Arial Narrow" panose="020B0606020202030204" pitchFamily="34" charset="0"/>
              </a:rPr>
              <a:t>, </a:t>
            </a:r>
            <a:r>
              <a:rPr lang="en-US" sz="2400" i="1" dirty="0">
                <a:latin typeface="Arial Narrow" panose="020B0606020202030204" pitchFamily="34" charset="0"/>
              </a:rPr>
              <a:t>hail</a:t>
            </a:r>
            <a:r>
              <a:rPr lang="en-US" sz="2400" dirty="0">
                <a:latin typeface="Arial Narrow" panose="020B0606020202030204" pitchFamily="34" charset="0"/>
              </a:rPr>
              <a:t>; </a:t>
            </a:r>
            <a:r>
              <a:rPr lang="en-US" sz="2400" i="1" dirty="0">
                <a:latin typeface="Arial Narrow" panose="020B0606020202030204" pitchFamily="34" charset="0"/>
              </a:rPr>
              <a:t>dew</a:t>
            </a:r>
            <a:r>
              <a:rPr lang="en-US" sz="2400" dirty="0">
                <a:latin typeface="Arial Narrow" panose="020B0606020202030204" pitchFamily="34" charset="0"/>
              </a:rPr>
              <a:t> and </a:t>
            </a:r>
            <a:r>
              <a:rPr lang="en-US" sz="2400" i="1" dirty="0">
                <a:latin typeface="Arial Narrow" panose="020B0606020202030204" pitchFamily="34" charset="0"/>
              </a:rPr>
              <a:t>fog</a:t>
            </a:r>
            <a:r>
              <a:rPr lang="en-US" sz="2400" dirty="0">
                <a:latin typeface="Arial Narrow" panose="020B0606020202030204" pitchFamily="34" charset="0"/>
              </a:rPr>
              <a:t> in arid regions.</a:t>
            </a:r>
          </a:p>
          <a:p>
            <a:pPr>
              <a:lnSpc>
                <a:spcPct val="100000"/>
              </a:lnSpc>
              <a:spcBef>
                <a:spcPts val="0"/>
              </a:spcBef>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Actual Evapotranspiration </a:t>
            </a:r>
            <a:r>
              <a:rPr lang="en-US" sz="2400" dirty="0">
                <a:latin typeface="Arial Narrow" panose="020B0606020202030204" pitchFamily="34" charset="0"/>
              </a:rPr>
              <a:t>(</a:t>
            </a:r>
            <a:r>
              <a:rPr lang="en-US" sz="2400" b="1" dirty="0">
                <a:latin typeface="Arial Narrow" panose="020B0606020202030204" pitchFamily="34" charset="0"/>
              </a:rPr>
              <a:t>AE</a:t>
            </a:r>
            <a:r>
              <a:rPr lang="en-US" sz="2400" dirty="0">
                <a:latin typeface="Arial Narrow" panose="020B0606020202030204" pitchFamily="34" charset="0"/>
              </a:rPr>
              <a:t>): The </a:t>
            </a:r>
            <a:r>
              <a:rPr lang="en-US" sz="2400" b="1" dirty="0">
                <a:latin typeface="Arial Narrow" panose="020B0606020202030204" pitchFamily="34" charset="0"/>
              </a:rPr>
              <a:t>actual water use </a:t>
            </a:r>
            <a:r>
              <a:rPr lang="en-US" sz="2400" dirty="0">
                <a:latin typeface="Arial Narrow" panose="020B0606020202030204" pitchFamily="34" charset="0"/>
              </a:rPr>
              <a:t>by:</a:t>
            </a:r>
          </a:p>
          <a:p>
            <a:pPr lvl="1">
              <a:lnSpc>
                <a:spcPct val="10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Evaporation</a:t>
            </a:r>
            <a:r>
              <a:rPr lang="en-US" dirty="0">
                <a:latin typeface="Arial Narrow" panose="020B0606020202030204" pitchFamily="34" charset="0"/>
              </a:rPr>
              <a:t> from surfaces</a:t>
            </a:r>
          </a:p>
          <a:p>
            <a:pPr lvl="1">
              <a:lnSpc>
                <a:spcPct val="10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Transpiration</a:t>
            </a:r>
            <a:r>
              <a:rPr lang="en-US" dirty="0">
                <a:latin typeface="Arial Narrow" panose="020B0606020202030204" pitchFamily="34" charset="0"/>
              </a:rPr>
              <a:t> from plants</a:t>
            </a:r>
          </a:p>
          <a:p>
            <a:pPr lvl="1">
              <a:lnSpc>
                <a:spcPct val="100000"/>
              </a:lnSpc>
              <a:spcBef>
                <a:spcPts val="0"/>
              </a:spcBef>
              <a:buFont typeface="Wingdings" panose="05000000000000000000" pitchFamily="2" charset="2"/>
              <a:buChar char="q"/>
            </a:pPr>
            <a:r>
              <a:rPr lang="en-US" dirty="0">
                <a:latin typeface="Arial Narrow" panose="020B0606020202030204" pitchFamily="34" charset="0"/>
              </a:rPr>
              <a:t> Controlled by </a:t>
            </a:r>
            <a:r>
              <a:rPr lang="en-US" b="1" dirty="0">
                <a:latin typeface="Arial Narrow" panose="020B0606020202030204" pitchFamily="34" charset="0"/>
              </a:rPr>
              <a:t>water availability</a:t>
            </a:r>
            <a:r>
              <a:rPr lang="en-US" dirty="0">
                <a:latin typeface="Arial Narrow" panose="020B0606020202030204" pitchFamily="34" charset="0"/>
              </a:rPr>
              <a:t>, </a:t>
            </a:r>
            <a:r>
              <a:rPr lang="en-US" b="1" dirty="0">
                <a:latin typeface="Arial Narrow" panose="020B0606020202030204" pitchFamily="34" charset="0"/>
              </a:rPr>
              <a:t>temperature</a:t>
            </a:r>
            <a:r>
              <a:rPr lang="en-US" dirty="0">
                <a:latin typeface="Arial Narrow" panose="020B0606020202030204" pitchFamily="34" charset="0"/>
              </a:rPr>
              <a:t>, and </a:t>
            </a:r>
            <a:r>
              <a:rPr lang="en-US" b="1" dirty="0">
                <a:latin typeface="Arial Narrow" panose="020B0606020202030204" pitchFamily="34" charset="0"/>
              </a:rPr>
              <a:t>humidity</a:t>
            </a:r>
          </a:p>
          <a:p>
            <a:pPr>
              <a:lnSpc>
                <a:spcPct val="100000"/>
              </a:lnSpc>
              <a:spcBef>
                <a:spcPts val="0"/>
              </a:spcBef>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Potential Evapotranspiration </a:t>
            </a:r>
            <a:r>
              <a:rPr lang="en-US" sz="2400" dirty="0">
                <a:latin typeface="Arial Narrow" panose="020B0606020202030204" pitchFamily="34" charset="0"/>
              </a:rPr>
              <a:t>(</a:t>
            </a:r>
            <a:r>
              <a:rPr lang="en-US" sz="2400" b="1" dirty="0">
                <a:latin typeface="Arial Narrow" panose="020B0606020202030204" pitchFamily="34" charset="0"/>
              </a:rPr>
              <a:t>PE</a:t>
            </a:r>
            <a:r>
              <a:rPr lang="en-US" sz="2400" dirty="0">
                <a:latin typeface="Arial Narrow" panose="020B0606020202030204" pitchFamily="34" charset="0"/>
              </a:rPr>
              <a:t>): The </a:t>
            </a:r>
            <a:r>
              <a:rPr lang="en-US" sz="2400" b="1" dirty="0">
                <a:latin typeface="Arial Narrow" panose="020B0606020202030204" pitchFamily="34" charset="0"/>
              </a:rPr>
              <a:t>water</a:t>
            </a:r>
            <a:r>
              <a:rPr lang="en-US" sz="2400" dirty="0">
                <a:latin typeface="Arial Narrow" panose="020B0606020202030204" pitchFamily="34" charset="0"/>
              </a:rPr>
              <a:t> </a:t>
            </a:r>
            <a:r>
              <a:rPr lang="en-US" sz="2400" b="1" dirty="0">
                <a:latin typeface="Arial Narrow" panose="020B0606020202030204" pitchFamily="34" charset="0"/>
              </a:rPr>
              <a:t>demand</a:t>
            </a:r>
            <a:r>
              <a:rPr lang="en-US" sz="2400" dirty="0">
                <a:latin typeface="Arial Narrow" panose="020B0606020202030204" pitchFamily="34" charset="0"/>
              </a:rPr>
              <a:t> under </a:t>
            </a:r>
            <a:r>
              <a:rPr lang="en-US" sz="2400" b="1" dirty="0">
                <a:latin typeface="Arial Narrow" panose="020B0606020202030204" pitchFamily="34" charset="0"/>
              </a:rPr>
              <a:t>ideal</a:t>
            </a:r>
            <a:r>
              <a:rPr lang="en-US" sz="2400" dirty="0">
                <a:latin typeface="Arial Narrow" panose="020B0606020202030204" pitchFamily="34" charset="0"/>
              </a:rPr>
              <a:t> conditions</a:t>
            </a:r>
          </a:p>
          <a:p>
            <a:pPr lvl="1">
              <a:lnSpc>
                <a:spcPct val="100000"/>
              </a:lnSpc>
              <a:spcBef>
                <a:spcPts val="0"/>
              </a:spcBef>
              <a:buFont typeface="Wingdings" panose="05000000000000000000" pitchFamily="2" charset="2"/>
              <a:buChar char="q"/>
            </a:pPr>
            <a:r>
              <a:rPr lang="en-US" dirty="0">
                <a:latin typeface="Arial Narrow" panose="020B0606020202030204" pitchFamily="34" charset="0"/>
              </a:rPr>
              <a:t> Increases with solar radiation and energy input</a:t>
            </a:r>
          </a:p>
          <a:p>
            <a:pPr lvl="1">
              <a:lnSpc>
                <a:spcPct val="100000"/>
              </a:lnSpc>
              <a:spcBef>
                <a:spcPts val="0"/>
              </a:spcBef>
              <a:buFont typeface="Wingdings" panose="05000000000000000000" pitchFamily="2" charset="2"/>
              <a:buChar char="q"/>
            </a:pPr>
            <a:r>
              <a:rPr lang="en-US" dirty="0">
                <a:latin typeface="Arial Narrow" panose="020B0606020202030204" pitchFamily="34" charset="0"/>
              </a:rPr>
              <a:t> If </a:t>
            </a:r>
            <a:r>
              <a:rPr lang="en-US" b="1" dirty="0">
                <a:latin typeface="Arial Narrow" panose="020B0606020202030204" pitchFamily="34" charset="0"/>
              </a:rPr>
              <a:t>PE &gt; AE </a:t>
            </a:r>
            <a:r>
              <a:rPr lang="en-US" dirty="0">
                <a:latin typeface="Arial Narrow" panose="020B0606020202030204" pitchFamily="34" charset="0"/>
              </a:rPr>
              <a:t>→ </a:t>
            </a:r>
            <a:r>
              <a:rPr lang="en-US" b="1" dirty="0">
                <a:latin typeface="Arial Narrow" panose="020B0606020202030204" pitchFamily="34" charset="0"/>
              </a:rPr>
              <a:t>drought</a:t>
            </a:r>
            <a:r>
              <a:rPr lang="en-US" dirty="0">
                <a:latin typeface="Arial Narrow" panose="020B0606020202030204" pitchFamily="34" charset="0"/>
              </a:rPr>
              <a:t> stress occurs</a:t>
            </a:r>
            <a:endParaRPr lang="en-US" b="1" dirty="0">
              <a:latin typeface="Arial Narrow" panose="020B0606020202030204" pitchFamily="34" charset="0"/>
            </a:endParaRPr>
          </a:p>
        </p:txBody>
      </p:sp>
    </p:spTree>
    <p:extLst>
      <p:ext uri="{BB962C8B-B14F-4D97-AF65-F5344CB8AC3E}">
        <p14:creationId xmlns:p14="http://schemas.microsoft.com/office/powerpoint/2010/main" val="12849677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E7F1B-EA25-E9AB-5AF7-5CA5EE4D70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E5B1AC-D78C-55AF-6CB6-90B1EF3E43CC}"/>
              </a:ext>
            </a:extLst>
          </p:cNvPr>
          <p:cNvSpPr>
            <a:spLocks noGrp="1"/>
          </p:cNvSpPr>
          <p:nvPr>
            <p:ph type="title"/>
          </p:nvPr>
        </p:nvSpPr>
        <p:spPr>
          <a:xfrm>
            <a:off x="838199" y="368128"/>
            <a:ext cx="10515600" cy="704550"/>
          </a:xfrm>
        </p:spPr>
        <p:txBody>
          <a:bodyPr>
            <a:noAutofit/>
          </a:bodyPr>
          <a:lstStyle/>
          <a:p>
            <a:pPr algn="ctr"/>
            <a:r>
              <a:rPr kumimoji="0" lang="en-US" sz="2800" b="1"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The Soil Water Balance</a:t>
            </a:r>
            <a:endParaRPr lang="en-US" sz="2800" b="1" dirty="0">
              <a:latin typeface="Arial Narrow" panose="020B0606020202030204" pitchFamily="34" charset="0"/>
            </a:endParaRPr>
          </a:p>
        </p:txBody>
      </p:sp>
      <p:sp>
        <p:nvSpPr>
          <p:cNvPr id="5" name="TextBox 4">
            <a:extLst>
              <a:ext uri="{FF2B5EF4-FFF2-40B4-BE49-F238E27FC236}">
                <a16:creationId xmlns:a16="http://schemas.microsoft.com/office/drawing/2014/main" id="{B21D122E-8344-6882-05F8-38942F24BC8E}"/>
              </a:ext>
            </a:extLst>
          </p:cNvPr>
          <p:cNvSpPr txBox="1"/>
          <p:nvPr/>
        </p:nvSpPr>
        <p:spPr>
          <a:xfrm>
            <a:off x="4047225" y="6162466"/>
            <a:ext cx="4097548" cy="400110"/>
          </a:xfrm>
          <a:prstGeom prst="rect">
            <a:avLst/>
          </a:prstGeom>
          <a:noFill/>
        </p:spPr>
        <p:txBody>
          <a:bodyPr wrap="square">
            <a:spAutoFit/>
          </a:bodyPr>
          <a:lstStyle/>
          <a:p>
            <a:pPr algn="l"/>
            <a:r>
              <a:rPr lang="en-US" sz="1000" dirty="0">
                <a:latin typeface="Arial Narrow" panose="020B0606020202030204" pitchFamily="34" charset="0"/>
                <a:cs typeface="Times New Roman" panose="02020603050405020304" pitchFamily="18" charset="0"/>
              </a:rPr>
              <a:t>Source: Figure 10.3.1: The soil water balance (After Strahler &amp; Strahler, 2006) from Introduction to Physical Geography by M. Ritter, licensed under CC BY-NC-SA 4.0.</a:t>
            </a:r>
          </a:p>
        </p:txBody>
      </p:sp>
      <p:pic>
        <p:nvPicPr>
          <p:cNvPr id="6" name="Picture 5" descr="Diagram of the soil water balance showing precipitation, evaporation, transpiration, recharge, utilization, overland flow, surplus, and groundwater outflow through soil moisture, intermediate, and groundwater zones.">
            <a:extLst>
              <a:ext uri="{FF2B5EF4-FFF2-40B4-BE49-F238E27FC236}">
                <a16:creationId xmlns:a16="http://schemas.microsoft.com/office/drawing/2014/main" id="{D431C50D-55D2-F377-EE97-AFD8A982AC13}"/>
              </a:ext>
            </a:extLst>
          </p:cNvPr>
          <p:cNvPicPr>
            <a:picLocks noChangeAspect="1"/>
          </p:cNvPicPr>
          <p:nvPr/>
        </p:nvPicPr>
        <p:blipFill>
          <a:blip r:embed="rId3"/>
          <a:stretch>
            <a:fillRect/>
          </a:stretch>
        </p:blipFill>
        <p:spPr>
          <a:xfrm>
            <a:off x="2976503" y="1153520"/>
            <a:ext cx="6238991" cy="4772828"/>
          </a:xfrm>
          <a:prstGeom prst="rect">
            <a:avLst/>
          </a:prstGeom>
        </p:spPr>
      </p:pic>
    </p:spTree>
    <p:extLst>
      <p:ext uri="{BB962C8B-B14F-4D97-AF65-F5344CB8AC3E}">
        <p14:creationId xmlns:p14="http://schemas.microsoft.com/office/powerpoint/2010/main" val="15734293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95560-3E01-3E21-BA45-1C81A900F4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8A084A-C273-6899-4675-B7CB989A186C}"/>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Applications of the Water Balance</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E9260423-6061-23D0-E660-A142C4A604AE}"/>
              </a:ext>
            </a:extLst>
          </p:cNvPr>
          <p:cNvSpPr>
            <a:spLocks noGrp="1"/>
          </p:cNvSpPr>
          <p:nvPr>
            <p:ph idx="1"/>
          </p:nvPr>
        </p:nvSpPr>
        <p:spPr>
          <a:xfrm>
            <a:off x="838199" y="1458930"/>
            <a:ext cx="11152517" cy="4903369"/>
          </a:xfrm>
        </p:spPr>
        <p:txBody>
          <a:bodyPr>
            <a:noAutofit/>
          </a:bodyPr>
          <a:lstStyle/>
          <a:p>
            <a:pPr>
              <a:lnSpc>
                <a:spcPct val="100000"/>
              </a:lnSpc>
              <a:spcBef>
                <a:spcPts val="600"/>
              </a:spcBef>
              <a:spcAft>
                <a:spcPts val="600"/>
              </a:spcAft>
              <a:buFont typeface="Wingdings" panose="05000000000000000000" pitchFamily="2" charset="2"/>
              <a:buChar char="q"/>
            </a:pPr>
            <a:r>
              <a:rPr lang="en-US" sz="3200" dirty="0">
                <a:latin typeface="Arial Narrow" panose="020B0606020202030204" pitchFamily="34" charset="0"/>
              </a:rPr>
              <a:t> Supports agriculture by identifying irrigation needs.</a:t>
            </a:r>
          </a:p>
          <a:p>
            <a:pPr>
              <a:lnSpc>
                <a:spcPct val="100000"/>
              </a:lnSpc>
              <a:spcBef>
                <a:spcPts val="600"/>
              </a:spcBef>
              <a:spcAft>
                <a:spcPts val="600"/>
              </a:spcAft>
              <a:buFont typeface="Wingdings" panose="05000000000000000000" pitchFamily="2" charset="2"/>
              <a:buChar char="q"/>
            </a:pPr>
            <a:r>
              <a:rPr lang="en-US" sz="3200" dirty="0">
                <a:latin typeface="Arial Narrow" panose="020B0606020202030204" pitchFamily="34" charset="0"/>
              </a:rPr>
              <a:t> Assists in flood forecasting through runoff and surplus estimates.</a:t>
            </a:r>
          </a:p>
          <a:p>
            <a:pPr>
              <a:lnSpc>
                <a:spcPct val="100000"/>
              </a:lnSpc>
              <a:spcBef>
                <a:spcPts val="600"/>
              </a:spcBef>
              <a:spcAft>
                <a:spcPts val="600"/>
              </a:spcAft>
              <a:buFont typeface="Wingdings" panose="05000000000000000000" pitchFamily="2" charset="2"/>
              <a:buChar char="q"/>
            </a:pPr>
            <a:r>
              <a:rPr lang="en-US" sz="3200" dirty="0">
                <a:latin typeface="Arial Narrow" panose="020B0606020202030204" pitchFamily="34" charset="0"/>
              </a:rPr>
              <a:t> Helps understand regional water availability and climate impacts.</a:t>
            </a:r>
          </a:p>
          <a:p>
            <a:pPr>
              <a:lnSpc>
                <a:spcPct val="100000"/>
              </a:lnSpc>
              <a:spcBef>
                <a:spcPts val="600"/>
              </a:spcBef>
              <a:spcAft>
                <a:spcPts val="600"/>
              </a:spcAft>
              <a:buFont typeface="Wingdings" panose="05000000000000000000" pitchFamily="2" charset="2"/>
              <a:buChar char="q"/>
            </a:pPr>
            <a:r>
              <a:rPr lang="en-US" sz="3200" dirty="0">
                <a:latin typeface="Arial Narrow" panose="020B0606020202030204" pitchFamily="34" charset="0"/>
              </a:rPr>
              <a:t> A critical tool in managing sustainable water resources.</a:t>
            </a:r>
          </a:p>
        </p:txBody>
      </p:sp>
    </p:spTree>
    <p:extLst>
      <p:ext uri="{BB962C8B-B14F-4D97-AF65-F5344CB8AC3E}">
        <p14:creationId xmlns:p14="http://schemas.microsoft.com/office/powerpoint/2010/main" val="72436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8FA3A-118E-7EC6-2918-B310EACD9A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29013C-B78F-48C9-5572-D4F45A063112}"/>
              </a:ext>
            </a:extLst>
          </p:cNvPr>
          <p:cNvSpPr>
            <a:spLocks noGrp="1"/>
          </p:cNvSpPr>
          <p:nvPr>
            <p:ph type="title"/>
          </p:nvPr>
        </p:nvSpPr>
        <p:spPr>
          <a:xfrm>
            <a:off x="838200" y="365125"/>
            <a:ext cx="10515600" cy="1015101"/>
          </a:xfrm>
        </p:spPr>
        <p:txBody>
          <a:bodyPr/>
          <a:lstStyle/>
          <a:p>
            <a:r>
              <a:rPr lang="en-US" dirty="0">
                <a:latin typeface="Arial Narrow" panose="020B0606020202030204" pitchFamily="34" charset="0"/>
              </a:rPr>
              <a:t>Key additional resources</a:t>
            </a:r>
          </a:p>
        </p:txBody>
      </p:sp>
      <p:sp>
        <p:nvSpPr>
          <p:cNvPr id="3" name="Content Placeholder 2">
            <a:extLst>
              <a:ext uri="{FF2B5EF4-FFF2-40B4-BE49-F238E27FC236}">
                <a16:creationId xmlns:a16="http://schemas.microsoft.com/office/drawing/2014/main" id="{28184A5B-061C-0A49-E239-1C52EC1ADC5A}"/>
              </a:ext>
            </a:extLst>
          </p:cNvPr>
          <p:cNvSpPr>
            <a:spLocks noGrp="1"/>
          </p:cNvSpPr>
          <p:nvPr>
            <p:ph idx="1"/>
          </p:nvPr>
        </p:nvSpPr>
        <p:spPr>
          <a:xfrm>
            <a:off x="946841" y="1380226"/>
            <a:ext cx="11112887" cy="5477774"/>
          </a:xfrm>
        </p:spPr>
        <p:txBody>
          <a:bodyPr>
            <a:normAutofit/>
          </a:bodyPr>
          <a:lstStyle/>
          <a:p>
            <a:pPr marR="0" lvl="0">
              <a:lnSpc>
                <a:spcPct val="150000"/>
              </a:lnSpc>
              <a:spcBef>
                <a:spcPts val="0"/>
              </a:spcBef>
              <a:buFont typeface="Wingdings" panose="05000000000000000000" pitchFamily="2" charset="2"/>
              <a:buChar char="q"/>
            </a:pPr>
            <a:r>
              <a:rPr lang="en-US" sz="2400" kern="100" dirty="0">
                <a:latin typeface="Arial Narrow" panose="020B0606020202030204" pitchFamily="34" charset="0"/>
                <a:ea typeface="DengXian" panose="02010600030101010101" pitchFamily="2" charset="-122"/>
                <a:cs typeface="Arial" panose="020B0604020202020204" pitchFamily="34" charset="0"/>
              </a:rPr>
              <a:t> </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Drought: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3"/>
              </a:rPr>
              <a:t>www.drought.unl.edu/</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Colorado River: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4"/>
              </a:rPr>
              <a:t>www.usbr.gov/lc/region/programs/crbstudy/finalreport/index.html</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5"/>
              </a:rPr>
              <a:t>www.doi.gov/water/owdi.cr.drought/en/index.html</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Warming Lakes and Climate Change: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6"/>
              </a:rPr>
              <a:t>www.nasa.gov/press-release/study-showsclimate-change-rapidly-warming-world-s-lakes</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Groundwater Resources: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7"/>
              </a:rPr>
              <a:t>http://water.usgs.gov/ogw/gwrp/</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8"/>
              </a:rPr>
              <a:t>http://groundwaterwatch.usgs.gov/</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High Plains Aquifer: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9"/>
              </a:rPr>
              <a:t>http://ne.water.usgs.gov/ogw/hpwlms/</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Water Use: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10"/>
              </a:rPr>
              <a:t>www.unwater.org/about/en/</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A Tour of the Cryosphere: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11"/>
              </a:rPr>
              <a:t>https://svs.gsfc.nasa.gov/3181/</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p:txBody>
      </p:sp>
    </p:spTree>
    <p:extLst>
      <p:ext uri="{BB962C8B-B14F-4D97-AF65-F5344CB8AC3E}">
        <p14:creationId xmlns:p14="http://schemas.microsoft.com/office/powerpoint/2010/main" val="5257863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2A40D1-E25C-8539-D333-3E01CC48BA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9E9006-5702-DF9A-CCE9-F369F5D47CCE}"/>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Soil Moisture</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856F0745-092C-AE73-434D-BA66A56558A5}"/>
              </a:ext>
            </a:extLst>
          </p:cNvPr>
          <p:cNvSpPr>
            <a:spLocks noGrp="1"/>
          </p:cNvSpPr>
          <p:nvPr>
            <p:ph idx="1"/>
          </p:nvPr>
        </p:nvSpPr>
        <p:spPr>
          <a:xfrm>
            <a:off x="838200" y="1380226"/>
            <a:ext cx="4919934" cy="4624502"/>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Soil Moisture Storage </a:t>
            </a:r>
            <a:r>
              <a:rPr lang="en-US" sz="2400" dirty="0">
                <a:latin typeface="Arial Narrow" panose="020B0606020202030204" pitchFamily="34" charset="0"/>
              </a:rPr>
              <a:t>(</a:t>
            </a:r>
            <a:r>
              <a:rPr lang="en-US" sz="2400" b="1" dirty="0">
                <a:latin typeface="Arial Narrow" panose="020B0606020202030204" pitchFamily="34" charset="0"/>
              </a:rPr>
              <a:t>ST</a:t>
            </a:r>
            <a:r>
              <a:rPr lang="en-US" sz="2400" dirty="0">
                <a:latin typeface="Arial Narrow" panose="020B0606020202030204" pitchFamily="34" charset="0"/>
              </a:rPr>
              <a:t>): Water held in the soil</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Field capacity </a:t>
            </a:r>
            <a:r>
              <a:rPr lang="en-US" dirty="0">
                <a:latin typeface="Arial Narrow" panose="020B0606020202030204" pitchFamily="34" charset="0"/>
              </a:rPr>
              <a:t>= maximum storage</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Controlled by </a:t>
            </a:r>
            <a:r>
              <a:rPr lang="en-US" b="1" dirty="0">
                <a:latin typeface="Arial Narrow" panose="020B0606020202030204" pitchFamily="34" charset="0"/>
              </a:rPr>
              <a:t>soil texture </a:t>
            </a:r>
            <a:r>
              <a:rPr lang="en-US" dirty="0">
                <a:latin typeface="Arial Narrow" panose="020B0606020202030204" pitchFamily="34" charset="0"/>
              </a:rPr>
              <a:t>and </a:t>
            </a:r>
            <a:r>
              <a:rPr lang="en-US" b="1" dirty="0">
                <a:latin typeface="Arial Narrow" panose="020B0606020202030204" pitchFamily="34" charset="0"/>
              </a:rPr>
              <a:t>organic content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Change in Soil Moisture </a:t>
            </a:r>
            <a:r>
              <a:rPr lang="en-US" sz="2400" dirty="0">
                <a:latin typeface="Arial Narrow" panose="020B0606020202030204" pitchFamily="34" charset="0"/>
              </a:rPr>
              <a:t>(</a:t>
            </a:r>
            <a:r>
              <a:rPr lang="en-US" sz="2400" b="1" dirty="0">
                <a:latin typeface="Arial Narrow" panose="020B0606020202030204" pitchFamily="34" charset="0"/>
              </a:rPr>
              <a:t>ΔST</a:t>
            </a:r>
            <a:r>
              <a:rPr lang="en-US" sz="2400" dirty="0">
                <a:latin typeface="Arial Narrow" panose="020B0606020202030204" pitchFamily="34" charset="0"/>
              </a:rPr>
              <a:t>): Net change in storage</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Ranges from </a:t>
            </a:r>
            <a:r>
              <a:rPr lang="en-US" b="1" dirty="0">
                <a:latin typeface="Arial Narrow" panose="020B0606020202030204" pitchFamily="34" charset="0"/>
              </a:rPr>
              <a:t>0</a:t>
            </a:r>
            <a:r>
              <a:rPr lang="en-US" dirty="0">
                <a:latin typeface="Arial Narrow" panose="020B0606020202030204" pitchFamily="34" charset="0"/>
              </a:rPr>
              <a:t> (</a:t>
            </a:r>
            <a:r>
              <a:rPr lang="en-US" b="1" dirty="0">
                <a:latin typeface="Arial Narrow" panose="020B0606020202030204" pitchFamily="34" charset="0"/>
              </a:rPr>
              <a:t>dry</a:t>
            </a:r>
            <a:r>
              <a:rPr lang="en-US" dirty="0">
                <a:latin typeface="Arial Narrow" panose="020B0606020202030204" pitchFamily="34" charset="0"/>
              </a:rPr>
              <a:t>) to </a:t>
            </a:r>
            <a:r>
              <a:rPr lang="en-US" b="1" dirty="0">
                <a:latin typeface="Arial Narrow" panose="020B0606020202030204" pitchFamily="34" charset="0"/>
              </a:rPr>
              <a:t>field capacity </a:t>
            </a:r>
            <a:r>
              <a:rPr lang="en-US" dirty="0">
                <a:latin typeface="Arial Narrow" panose="020B0606020202030204" pitchFamily="34" charset="0"/>
              </a:rPr>
              <a:t>(</a:t>
            </a:r>
            <a:r>
              <a:rPr lang="en-US" b="1" dirty="0">
                <a:latin typeface="Arial Narrow" panose="020B0606020202030204" pitchFamily="34" charset="0"/>
              </a:rPr>
              <a:t>saturated</a:t>
            </a:r>
            <a:r>
              <a:rPr lang="en-US"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Fine</a:t>
            </a:r>
            <a:r>
              <a:rPr lang="en-US" sz="2400" dirty="0">
                <a:latin typeface="Arial Narrow" panose="020B0606020202030204" pitchFamily="34" charset="0"/>
              </a:rPr>
              <a:t> soils store </a:t>
            </a:r>
            <a:r>
              <a:rPr lang="en-US" sz="2400" b="1" dirty="0">
                <a:latin typeface="Arial Narrow" panose="020B0606020202030204" pitchFamily="34" charset="0"/>
              </a:rPr>
              <a:t>more</a:t>
            </a:r>
            <a:r>
              <a:rPr lang="en-US" sz="2400" dirty="0">
                <a:latin typeface="Arial Narrow" panose="020B0606020202030204" pitchFamily="34" charset="0"/>
              </a:rPr>
              <a:t> water than sandy soils, aiding AE</a:t>
            </a:r>
          </a:p>
        </p:txBody>
      </p:sp>
      <p:sp>
        <p:nvSpPr>
          <p:cNvPr id="4" name="TextBox 3">
            <a:extLst>
              <a:ext uri="{FF2B5EF4-FFF2-40B4-BE49-F238E27FC236}">
                <a16:creationId xmlns:a16="http://schemas.microsoft.com/office/drawing/2014/main" id="{90F3081A-855E-CDF9-94CF-6A8351BCDDCF}"/>
              </a:ext>
            </a:extLst>
          </p:cNvPr>
          <p:cNvSpPr txBox="1"/>
          <p:nvPr/>
        </p:nvSpPr>
        <p:spPr>
          <a:xfrm>
            <a:off x="10047127" y="6494513"/>
            <a:ext cx="871269" cy="261610"/>
          </a:xfrm>
          <a:prstGeom prst="rect">
            <a:avLst/>
          </a:prstGeom>
          <a:noFill/>
        </p:spPr>
        <p:txBody>
          <a:bodyPr wrap="square">
            <a:spAutoFit/>
          </a:bodyPr>
          <a:lstStyle/>
          <a:p>
            <a:pPr algn="l"/>
            <a:r>
              <a:rPr lang="en-US" sz="1100" dirty="0">
                <a:latin typeface="Arial Narrow" panose="020B0606020202030204" pitchFamily="34" charset="0"/>
                <a:cs typeface="Times New Roman" panose="02020603050405020304" pitchFamily="18" charset="0"/>
              </a:rPr>
              <a:t>Credit: NASA</a:t>
            </a:r>
          </a:p>
        </p:txBody>
      </p:sp>
      <p:sp>
        <p:nvSpPr>
          <p:cNvPr id="5" name="Content Placeholder 2">
            <a:extLst>
              <a:ext uri="{FF2B5EF4-FFF2-40B4-BE49-F238E27FC236}">
                <a16:creationId xmlns:a16="http://schemas.microsoft.com/office/drawing/2014/main" id="{35BE542F-E614-B248-A8CC-A92C56E78C89}"/>
              </a:ext>
            </a:extLst>
          </p:cNvPr>
          <p:cNvSpPr txBox="1">
            <a:spLocks/>
          </p:cNvSpPr>
          <p:nvPr/>
        </p:nvSpPr>
        <p:spPr>
          <a:xfrm>
            <a:off x="5758134" y="1380226"/>
            <a:ext cx="6292968" cy="49033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600"/>
              </a:spcBef>
              <a:spcAft>
                <a:spcPts val="600"/>
              </a:spcAft>
              <a:buFont typeface="Wingdings" panose="05000000000000000000" pitchFamily="2" charset="2"/>
              <a:buChar char="q"/>
            </a:pPr>
            <a:r>
              <a:rPr lang="en-US" sz="2400" b="1" dirty="0">
                <a:latin typeface="Arial Narrow" panose="020B0606020202030204" pitchFamily="34" charset="0"/>
              </a:rPr>
              <a:t> Deficit</a:t>
            </a:r>
            <a:r>
              <a:rPr lang="en-US" sz="2400" dirty="0">
                <a:latin typeface="Arial Narrow" panose="020B0606020202030204" pitchFamily="34" charset="0"/>
              </a:rPr>
              <a:t> (</a:t>
            </a:r>
            <a:r>
              <a:rPr lang="en-US" sz="2400" b="1" dirty="0">
                <a:latin typeface="Arial Narrow" panose="020B0606020202030204" pitchFamily="34" charset="0"/>
              </a:rPr>
              <a:t>D</a:t>
            </a:r>
            <a:r>
              <a:rPr lang="en-US" sz="2400" dirty="0">
                <a:latin typeface="Arial Narrow" panose="020B0606020202030204" pitchFamily="34" charset="0"/>
              </a:rPr>
              <a:t>) occurs when: </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PE &gt; AE </a:t>
            </a:r>
            <a:r>
              <a:rPr lang="en-US" dirty="0">
                <a:latin typeface="Arial Narrow" panose="020B0606020202030204" pitchFamily="34" charset="0"/>
              </a:rPr>
              <a:t>and soil moisture is </a:t>
            </a:r>
            <a:r>
              <a:rPr lang="en-US" b="1" dirty="0">
                <a:latin typeface="Arial Narrow" panose="020B0606020202030204" pitchFamily="34" charset="0"/>
              </a:rPr>
              <a:t>depleted</a:t>
            </a:r>
            <a:r>
              <a:rPr lang="en-US" dirty="0">
                <a:latin typeface="Arial Narrow" panose="020B0606020202030204" pitchFamily="34" charset="0"/>
              </a:rPr>
              <a:t> (ST = 0)</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Indicates </a:t>
            </a:r>
            <a:r>
              <a:rPr lang="en-US" b="1" dirty="0">
                <a:latin typeface="Arial Narrow" panose="020B0606020202030204" pitchFamily="34" charset="0"/>
              </a:rPr>
              <a:t>unsatisfied water demand</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Critical for </a:t>
            </a:r>
            <a:r>
              <a:rPr lang="en-US" b="1" dirty="0">
                <a:latin typeface="Arial Narrow" panose="020B0606020202030204" pitchFamily="34" charset="0"/>
              </a:rPr>
              <a:t>irrigation planning</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Surplus</a:t>
            </a:r>
            <a:r>
              <a:rPr lang="en-US" sz="2400" dirty="0">
                <a:latin typeface="Arial Narrow" panose="020B0606020202030204" pitchFamily="34" charset="0"/>
              </a:rPr>
              <a:t> (</a:t>
            </a:r>
            <a:r>
              <a:rPr lang="en-US" sz="2400" b="1" dirty="0">
                <a:latin typeface="Arial Narrow" panose="020B0606020202030204" pitchFamily="34" charset="0"/>
              </a:rPr>
              <a:t>S</a:t>
            </a:r>
            <a:r>
              <a:rPr lang="en-US" sz="2400" dirty="0">
                <a:latin typeface="Arial Narrow" panose="020B0606020202030204" pitchFamily="34" charset="0"/>
              </a:rPr>
              <a:t>) occurs when:</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P &gt; PE </a:t>
            </a:r>
            <a:r>
              <a:rPr lang="en-US" dirty="0">
                <a:latin typeface="Arial Narrow" panose="020B0606020202030204" pitchFamily="34" charset="0"/>
              </a:rPr>
              <a:t>and soil is saturated</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Excess water runs off, contributing to </a:t>
            </a:r>
            <a:r>
              <a:rPr lang="en-US" b="1" dirty="0">
                <a:latin typeface="Arial Narrow" panose="020B0606020202030204" pitchFamily="34" charset="0"/>
              </a:rPr>
              <a:t>stream discharge </a:t>
            </a:r>
            <a:r>
              <a:rPr lang="en-US" dirty="0">
                <a:latin typeface="Arial Narrow" panose="020B0606020202030204" pitchFamily="34" charset="0"/>
              </a:rPr>
              <a:t>and potential </a:t>
            </a:r>
            <a:r>
              <a:rPr lang="en-US" b="1" dirty="0">
                <a:latin typeface="Arial Narrow" panose="020B0606020202030204" pitchFamily="34" charset="0"/>
              </a:rPr>
              <a:t>flooding</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Important for </a:t>
            </a:r>
            <a:r>
              <a:rPr lang="en-US" b="1" dirty="0">
                <a:latin typeface="Arial Narrow" panose="020B0606020202030204" pitchFamily="34" charset="0"/>
              </a:rPr>
              <a:t>flood forecasting</a:t>
            </a:r>
          </a:p>
        </p:txBody>
      </p:sp>
    </p:spTree>
    <p:extLst>
      <p:ext uri="{BB962C8B-B14F-4D97-AF65-F5344CB8AC3E}">
        <p14:creationId xmlns:p14="http://schemas.microsoft.com/office/powerpoint/2010/main" val="8505192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AAA40-CA4A-E22B-36C2-9FD958868D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66DD2B-6B4A-9E62-1C4B-BE9DB0A592A6}"/>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Soil-Moisture Budget Overview</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3ABE919E-3416-F5A8-965E-DBDD7C039E43}"/>
              </a:ext>
            </a:extLst>
          </p:cNvPr>
          <p:cNvSpPr>
            <a:spLocks noGrp="1"/>
          </p:cNvSpPr>
          <p:nvPr>
            <p:ph idx="1"/>
          </p:nvPr>
        </p:nvSpPr>
        <p:spPr>
          <a:xfrm>
            <a:off x="838200" y="1380226"/>
            <a:ext cx="10626307" cy="4903369"/>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 </a:t>
            </a:r>
            <a:r>
              <a:rPr lang="en-US" sz="2400" b="1" dirty="0">
                <a:latin typeface="Arial Narrow" panose="020B0606020202030204" pitchFamily="34" charset="0"/>
              </a:rPr>
              <a:t>soil-moisture</a:t>
            </a:r>
            <a:r>
              <a:rPr lang="en-US" sz="2400" dirty="0">
                <a:latin typeface="Arial Narrow" panose="020B0606020202030204" pitchFamily="34" charset="0"/>
              </a:rPr>
              <a:t> </a:t>
            </a:r>
            <a:r>
              <a:rPr lang="en-US" sz="2400" b="1" dirty="0">
                <a:latin typeface="Arial Narrow" panose="020B0606020202030204" pitchFamily="34" charset="0"/>
              </a:rPr>
              <a:t>budget</a:t>
            </a:r>
            <a:r>
              <a:rPr lang="en-US" sz="2400" dirty="0">
                <a:latin typeface="Arial Narrow" panose="020B0606020202030204" pitchFamily="34" charset="0"/>
              </a:rPr>
              <a:t> tracks changes in:</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Precipitation</a:t>
            </a:r>
            <a:r>
              <a:rPr lang="en-US" sz="2000" dirty="0">
                <a:latin typeface="Arial Narrow" panose="020B0606020202030204" pitchFamily="34" charset="0"/>
              </a:rPr>
              <a:t> (</a:t>
            </a:r>
            <a:r>
              <a:rPr lang="en-US" sz="2000" b="1" dirty="0">
                <a:latin typeface="Arial Narrow" panose="020B0606020202030204" pitchFamily="34" charset="0"/>
              </a:rPr>
              <a:t>P</a:t>
            </a:r>
            <a:r>
              <a:rPr lang="en-US" sz="20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Potential Evapotranspiration </a:t>
            </a:r>
            <a:r>
              <a:rPr lang="en-US" sz="2000" dirty="0">
                <a:latin typeface="Arial Narrow" panose="020B0606020202030204" pitchFamily="34" charset="0"/>
              </a:rPr>
              <a:t>(</a:t>
            </a:r>
            <a:r>
              <a:rPr lang="en-US" sz="2000" b="1" dirty="0">
                <a:latin typeface="Arial Narrow" panose="020B0606020202030204" pitchFamily="34" charset="0"/>
              </a:rPr>
              <a:t>PE</a:t>
            </a:r>
            <a:r>
              <a:rPr lang="en-US" sz="20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Actual Evapotranspiration </a:t>
            </a:r>
            <a:r>
              <a:rPr lang="en-US" sz="2000" dirty="0">
                <a:latin typeface="Arial Narrow" panose="020B0606020202030204" pitchFamily="34" charset="0"/>
              </a:rPr>
              <a:t>(</a:t>
            </a:r>
            <a:r>
              <a:rPr lang="en-US" sz="2000" b="1" dirty="0">
                <a:latin typeface="Arial Narrow" panose="020B0606020202030204" pitchFamily="34" charset="0"/>
              </a:rPr>
              <a:t>AE</a:t>
            </a:r>
            <a:r>
              <a:rPr lang="en-US" sz="20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Storage</a:t>
            </a:r>
            <a:r>
              <a:rPr lang="en-US" sz="2000" dirty="0">
                <a:latin typeface="Arial Narrow" panose="020B0606020202030204" pitchFamily="34" charset="0"/>
              </a:rPr>
              <a:t> (</a:t>
            </a:r>
            <a:r>
              <a:rPr lang="en-US" sz="2000" b="1" dirty="0">
                <a:latin typeface="Arial Narrow" panose="020B0606020202030204" pitchFamily="34" charset="0"/>
              </a:rPr>
              <a:t>ST</a:t>
            </a:r>
            <a:r>
              <a:rPr lang="en-US" sz="20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Surplus</a:t>
            </a:r>
            <a:r>
              <a:rPr lang="en-US" sz="2000" dirty="0">
                <a:latin typeface="Arial Narrow" panose="020B0606020202030204" pitchFamily="34" charset="0"/>
              </a:rPr>
              <a:t> (</a:t>
            </a:r>
            <a:r>
              <a:rPr lang="en-US" sz="2000" b="1" dirty="0">
                <a:latin typeface="Arial Narrow" panose="020B0606020202030204" pitchFamily="34" charset="0"/>
              </a:rPr>
              <a:t>S</a:t>
            </a:r>
            <a:r>
              <a:rPr lang="en-US" sz="2000" dirty="0">
                <a:latin typeface="Arial Narrow" panose="020B0606020202030204" pitchFamily="34" charset="0"/>
              </a:rPr>
              <a:t>) and </a:t>
            </a:r>
            <a:r>
              <a:rPr lang="en-US" sz="2000" b="1" dirty="0">
                <a:latin typeface="Arial Narrow" panose="020B0606020202030204" pitchFamily="34" charset="0"/>
              </a:rPr>
              <a:t>Deficit</a:t>
            </a:r>
            <a:r>
              <a:rPr lang="en-US" sz="2000" dirty="0">
                <a:latin typeface="Arial Narrow" panose="020B0606020202030204" pitchFamily="34" charset="0"/>
              </a:rPr>
              <a:t> (</a:t>
            </a:r>
            <a:r>
              <a:rPr lang="en-US" sz="2000" b="1" dirty="0">
                <a:latin typeface="Arial Narrow" panose="020B0606020202030204" pitchFamily="34" charset="0"/>
              </a:rPr>
              <a:t>D</a:t>
            </a:r>
            <a:r>
              <a:rPr lang="en-US" sz="20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Helps assess </a:t>
            </a:r>
            <a:r>
              <a:rPr lang="en-US" sz="2400" b="1" dirty="0">
                <a:latin typeface="Arial Narrow" panose="020B0606020202030204" pitchFamily="34" charset="0"/>
              </a:rPr>
              <a:t>monthly</a:t>
            </a:r>
            <a:r>
              <a:rPr lang="en-US" sz="2400" dirty="0">
                <a:latin typeface="Arial Narrow" panose="020B0606020202030204" pitchFamily="34" charset="0"/>
              </a:rPr>
              <a:t> </a:t>
            </a:r>
            <a:r>
              <a:rPr lang="en-US" sz="2400" b="1" dirty="0">
                <a:latin typeface="Arial Narrow" panose="020B0606020202030204" pitchFamily="34" charset="0"/>
              </a:rPr>
              <a:t>water</a:t>
            </a:r>
            <a:r>
              <a:rPr lang="en-US" sz="2400" dirty="0">
                <a:latin typeface="Arial Narrow" panose="020B0606020202030204" pitchFamily="34" charset="0"/>
              </a:rPr>
              <a:t> </a:t>
            </a:r>
            <a:r>
              <a:rPr lang="en-US" sz="2400" b="1" dirty="0">
                <a:latin typeface="Arial Narrow" panose="020B0606020202030204" pitchFamily="34" charset="0"/>
              </a:rPr>
              <a:t>availability</a:t>
            </a:r>
            <a:r>
              <a:rPr lang="en-US" sz="2400" dirty="0">
                <a:latin typeface="Arial Narrow" panose="020B0606020202030204" pitchFamily="34" charset="0"/>
              </a:rPr>
              <a:t> and </a:t>
            </a:r>
            <a:r>
              <a:rPr lang="en-US" sz="2400" b="1" dirty="0">
                <a:latin typeface="Arial Narrow" panose="020B0606020202030204" pitchFamily="34" charset="0"/>
              </a:rPr>
              <a:t>agricultural</a:t>
            </a:r>
            <a:r>
              <a:rPr lang="en-US" sz="2400" dirty="0">
                <a:latin typeface="Arial Narrow" panose="020B0606020202030204" pitchFamily="34" charset="0"/>
              </a:rPr>
              <a:t> </a:t>
            </a:r>
            <a:r>
              <a:rPr lang="en-US" sz="2400" b="1" dirty="0">
                <a:latin typeface="Arial Narrow" panose="020B0606020202030204" pitchFamily="34" charset="0"/>
              </a:rPr>
              <a:t>suitability</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Rockford, Illinois: a humid continental region with seasonal variation and agriculturally important crops like </a:t>
            </a:r>
            <a:r>
              <a:rPr lang="en-US" sz="2400" b="1" dirty="0">
                <a:latin typeface="Arial Narrow" panose="020B0606020202030204" pitchFamily="34" charset="0"/>
              </a:rPr>
              <a:t>corn</a:t>
            </a:r>
            <a:r>
              <a:rPr lang="en-US" sz="2400" dirty="0">
                <a:latin typeface="Arial Narrow" panose="020B0606020202030204" pitchFamily="34" charset="0"/>
              </a:rPr>
              <a:t> and </a:t>
            </a:r>
            <a:r>
              <a:rPr lang="en-US" sz="2400" b="1" dirty="0">
                <a:latin typeface="Arial Narrow" panose="020B0606020202030204" pitchFamily="34" charset="0"/>
              </a:rPr>
              <a:t>soybeans</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Budget is calculated </a:t>
            </a:r>
            <a:r>
              <a:rPr lang="en-US" sz="2400" b="1" dirty="0">
                <a:latin typeface="Arial Narrow" panose="020B0606020202030204" pitchFamily="34" charset="0"/>
              </a:rPr>
              <a:t>month-by-month</a:t>
            </a:r>
            <a:r>
              <a:rPr lang="en-US" sz="2400" dirty="0">
                <a:latin typeface="Arial Narrow" panose="020B0606020202030204" pitchFamily="34" charset="0"/>
              </a:rPr>
              <a:t>, with each value depending on the previous month's status.</a:t>
            </a:r>
          </a:p>
        </p:txBody>
      </p:sp>
    </p:spTree>
    <p:extLst>
      <p:ext uri="{BB962C8B-B14F-4D97-AF65-F5344CB8AC3E}">
        <p14:creationId xmlns:p14="http://schemas.microsoft.com/office/powerpoint/2010/main" val="25157020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377FC-83EC-0B3A-C9C4-3411733A0F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6AC429-357A-CD64-2A91-D5399FCAEB60}"/>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Soil-Moisture Budget Overview Cont’d</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D6B540FE-D11E-5D3A-0E24-7A6D1395CA56}"/>
              </a:ext>
            </a:extLst>
          </p:cNvPr>
          <p:cNvSpPr>
            <a:spLocks noGrp="1"/>
          </p:cNvSpPr>
          <p:nvPr>
            <p:ph idx="1"/>
          </p:nvPr>
        </p:nvSpPr>
        <p:spPr>
          <a:xfrm>
            <a:off x="838200" y="1380226"/>
            <a:ext cx="10626307" cy="4903369"/>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 </a:t>
            </a:r>
            <a:r>
              <a:rPr lang="en-US" sz="2400" b="1" dirty="0">
                <a:latin typeface="Arial Narrow" panose="020B0606020202030204" pitchFamily="34" charset="0"/>
              </a:rPr>
              <a:t>soil-moisture</a:t>
            </a:r>
            <a:r>
              <a:rPr lang="en-US" sz="2400" dirty="0">
                <a:latin typeface="Arial Narrow" panose="020B0606020202030204" pitchFamily="34" charset="0"/>
              </a:rPr>
              <a:t> </a:t>
            </a:r>
            <a:r>
              <a:rPr lang="en-US" sz="2400" b="1" dirty="0">
                <a:latin typeface="Arial Narrow" panose="020B0606020202030204" pitchFamily="34" charset="0"/>
              </a:rPr>
              <a:t>budget</a:t>
            </a:r>
            <a:r>
              <a:rPr lang="en-US" sz="2400" dirty="0">
                <a:latin typeface="Arial Narrow" panose="020B0606020202030204" pitchFamily="34" charset="0"/>
              </a:rPr>
              <a:t> tracks changes in:</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Precipitation</a:t>
            </a:r>
            <a:r>
              <a:rPr lang="en-US" sz="2000" dirty="0">
                <a:latin typeface="Arial Narrow" panose="020B0606020202030204" pitchFamily="34" charset="0"/>
              </a:rPr>
              <a:t> (</a:t>
            </a:r>
            <a:r>
              <a:rPr lang="en-US" sz="2000" b="1" dirty="0">
                <a:latin typeface="Arial Narrow" panose="020B0606020202030204" pitchFamily="34" charset="0"/>
              </a:rPr>
              <a:t>P</a:t>
            </a:r>
            <a:r>
              <a:rPr lang="en-US" sz="20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Potential Evapotranspiration </a:t>
            </a:r>
            <a:r>
              <a:rPr lang="en-US" sz="2000" dirty="0">
                <a:latin typeface="Arial Narrow" panose="020B0606020202030204" pitchFamily="34" charset="0"/>
              </a:rPr>
              <a:t>(</a:t>
            </a:r>
            <a:r>
              <a:rPr lang="en-US" sz="2000" b="1" dirty="0">
                <a:latin typeface="Arial Narrow" panose="020B0606020202030204" pitchFamily="34" charset="0"/>
              </a:rPr>
              <a:t>PE</a:t>
            </a:r>
            <a:r>
              <a:rPr lang="en-US" sz="20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Actual Evapotranspiration </a:t>
            </a:r>
            <a:r>
              <a:rPr lang="en-US" sz="2000" dirty="0">
                <a:latin typeface="Arial Narrow" panose="020B0606020202030204" pitchFamily="34" charset="0"/>
              </a:rPr>
              <a:t>(</a:t>
            </a:r>
            <a:r>
              <a:rPr lang="en-US" sz="2000" b="1" dirty="0">
                <a:latin typeface="Arial Narrow" panose="020B0606020202030204" pitchFamily="34" charset="0"/>
              </a:rPr>
              <a:t>AE</a:t>
            </a:r>
            <a:r>
              <a:rPr lang="en-US" sz="20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Storage</a:t>
            </a:r>
            <a:r>
              <a:rPr lang="en-US" sz="2000" dirty="0">
                <a:latin typeface="Arial Narrow" panose="020B0606020202030204" pitchFamily="34" charset="0"/>
              </a:rPr>
              <a:t> (</a:t>
            </a:r>
            <a:r>
              <a:rPr lang="en-US" sz="2000" b="1" dirty="0">
                <a:latin typeface="Arial Narrow" panose="020B0606020202030204" pitchFamily="34" charset="0"/>
              </a:rPr>
              <a:t>ST</a:t>
            </a:r>
            <a:r>
              <a:rPr lang="en-US" sz="20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Surplus</a:t>
            </a:r>
            <a:r>
              <a:rPr lang="en-US" sz="2000" dirty="0">
                <a:latin typeface="Arial Narrow" panose="020B0606020202030204" pitchFamily="34" charset="0"/>
              </a:rPr>
              <a:t> (</a:t>
            </a:r>
            <a:r>
              <a:rPr lang="en-US" sz="2000" b="1" dirty="0">
                <a:latin typeface="Arial Narrow" panose="020B0606020202030204" pitchFamily="34" charset="0"/>
              </a:rPr>
              <a:t>S</a:t>
            </a:r>
            <a:r>
              <a:rPr lang="en-US" sz="2000" dirty="0">
                <a:latin typeface="Arial Narrow" panose="020B0606020202030204" pitchFamily="34" charset="0"/>
              </a:rPr>
              <a:t>) and </a:t>
            </a:r>
            <a:r>
              <a:rPr lang="en-US" sz="2000" b="1" dirty="0">
                <a:latin typeface="Arial Narrow" panose="020B0606020202030204" pitchFamily="34" charset="0"/>
              </a:rPr>
              <a:t>Deficit</a:t>
            </a:r>
            <a:r>
              <a:rPr lang="en-US" sz="2000" dirty="0">
                <a:latin typeface="Arial Narrow" panose="020B0606020202030204" pitchFamily="34" charset="0"/>
              </a:rPr>
              <a:t> (</a:t>
            </a:r>
            <a:r>
              <a:rPr lang="en-US" sz="2000" b="1" dirty="0">
                <a:latin typeface="Arial Narrow" panose="020B0606020202030204" pitchFamily="34" charset="0"/>
              </a:rPr>
              <a:t>D</a:t>
            </a:r>
            <a:r>
              <a:rPr lang="en-US" sz="20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Helps assess </a:t>
            </a:r>
            <a:r>
              <a:rPr lang="en-US" sz="2400" b="1" dirty="0">
                <a:latin typeface="Arial Narrow" panose="020B0606020202030204" pitchFamily="34" charset="0"/>
              </a:rPr>
              <a:t>monthly</a:t>
            </a:r>
            <a:r>
              <a:rPr lang="en-US" sz="2400" dirty="0">
                <a:latin typeface="Arial Narrow" panose="020B0606020202030204" pitchFamily="34" charset="0"/>
              </a:rPr>
              <a:t> </a:t>
            </a:r>
            <a:r>
              <a:rPr lang="en-US" sz="2400" b="1" dirty="0">
                <a:latin typeface="Arial Narrow" panose="020B0606020202030204" pitchFamily="34" charset="0"/>
              </a:rPr>
              <a:t>water</a:t>
            </a:r>
            <a:r>
              <a:rPr lang="en-US" sz="2400" dirty="0">
                <a:latin typeface="Arial Narrow" panose="020B0606020202030204" pitchFamily="34" charset="0"/>
              </a:rPr>
              <a:t> </a:t>
            </a:r>
            <a:r>
              <a:rPr lang="en-US" sz="2400" b="1" dirty="0">
                <a:latin typeface="Arial Narrow" panose="020B0606020202030204" pitchFamily="34" charset="0"/>
              </a:rPr>
              <a:t>availability</a:t>
            </a:r>
            <a:r>
              <a:rPr lang="en-US" sz="2400" dirty="0">
                <a:latin typeface="Arial Narrow" panose="020B0606020202030204" pitchFamily="34" charset="0"/>
              </a:rPr>
              <a:t> and </a:t>
            </a:r>
            <a:r>
              <a:rPr lang="en-US" sz="2400" b="1" dirty="0">
                <a:latin typeface="Arial Narrow" panose="020B0606020202030204" pitchFamily="34" charset="0"/>
              </a:rPr>
              <a:t>agricultural</a:t>
            </a:r>
            <a:r>
              <a:rPr lang="en-US" sz="2400" dirty="0">
                <a:latin typeface="Arial Narrow" panose="020B0606020202030204" pitchFamily="34" charset="0"/>
              </a:rPr>
              <a:t> </a:t>
            </a:r>
            <a:r>
              <a:rPr lang="en-US" sz="2400" b="1" dirty="0">
                <a:latin typeface="Arial Narrow" panose="020B0606020202030204" pitchFamily="34" charset="0"/>
              </a:rPr>
              <a:t>suitability</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Rockford, Illinois: a humid continental region with seasonal variation and agriculturally important crops like </a:t>
            </a:r>
            <a:r>
              <a:rPr lang="en-US" sz="2400" b="1" dirty="0">
                <a:latin typeface="Arial Narrow" panose="020B0606020202030204" pitchFamily="34" charset="0"/>
              </a:rPr>
              <a:t>corn</a:t>
            </a:r>
            <a:r>
              <a:rPr lang="en-US" sz="2400" dirty="0">
                <a:latin typeface="Arial Narrow" panose="020B0606020202030204" pitchFamily="34" charset="0"/>
              </a:rPr>
              <a:t> and </a:t>
            </a:r>
            <a:r>
              <a:rPr lang="en-US" sz="2400" b="1" dirty="0">
                <a:latin typeface="Arial Narrow" panose="020B0606020202030204" pitchFamily="34" charset="0"/>
              </a:rPr>
              <a:t>soybeans</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Budget is calculated </a:t>
            </a:r>
            <a:r>
              <a:rPr lang="en-US" sz="2400" b="1" dirty="0">
                <a:latin typeface="Arial Narrow" panose="020B0606020202030204" pitchFamily="34" charset="0"/>
              </a:rPr>
              <a:t>month-by-month</a:t>
            </a:r>
            <a:r>
              <a:rPr lang="en-US" sz="2400" dirty="0">
                <a:latin typeface="Arial Narrow" panose="020B0606020202030204" pitchFamily="34" charset="0"/>
              </a:rPr>
              <a:t>, with each value depending on the previous month's status.</a:t>
            </a:r>
          </a:p>
        </p:txBody>
      </p:sp>
    </p:spTree>
    <p:extLst>
      <p:ext uri="{BB962C8B-B14F-4D97-AF65-F5344CB8AC3E}">
        <p14:creationId xmlns:p14="http://schemas.microsoft.com/office/powerpoint/2010/main" val="7290577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D3E0EA-07DD-FC61-BD98-146338932D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6B2476-5343-DEC9-C949-73CB00665F73}"/>
              </a:ext>
            </a:extLst>
          </p:cNvPr>
          <p:cNvSpPr>
            <a:spLocks noGrp="1"/>
          </p:cNvSpPr>
          <p:nvPr>
            <p:ph type="title"/>
          </p:nvPr>
        </p:nvSpPr>
        <p:spPr>
          <a:xfrm>
            <a:off x="838200" y="218288"/>
            <a:ext cx="10515600" cy="569298"/>
          </a:xfrm>
        </p:spPr>
        <p:txBody>
          <a:bodyPr>
            <a:normAutofit fontScale="90000"/>
          </a:bodyPr>
          <a:lstStyle/>
          <a:p>
            <a:pPr algn="ctr"/>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An example water budget</a:t>
            </a:r>
            <a:endParaRPr lang="en-US" dirty="0">
              <a:latin typeface="Arial Narrow" panose="020B0606020202030204" pitchFamily="34" charset="0"/>
            </a:endParaRPr>
          </a:p>
        </p:txBody>
      </p:sp>
      <p:sp>
        <p:nvSpPr>
          <p:cNvPr id="6" name="TextBox 5">
            <a:extLst>
              <a:ext uri="{FF2B5EF4-FFF2-40B4-BE49-F238E27FC236}">
                <a16:creationId xmlns:a16="http://schemas.microsoft.com/office/drawing/2014/main" id="{305D5EEA-835F-8A18-D95D-2E837799CC1D}"/>
              </a:ext>
            </a:extLst>
          </p:cNvPr>
          <p:cNvSpPr txBox="1"/>
          <p:nvPr/>
        </p:nvSpPr>
        <p:spPr>
          <a:xfrm>
            <a:off x="-1130061" y="1073190"/>
            <a:ext cx="8842075" cy="369332"/>
          </a:xfrm>
          <a:prstGeom prst="rect">
            <a:avLst/>
          </a:prstGeom>
          <a:noFill/>
        </p:spPr>
        <p:txBody>
          <a:bodyPr wrap="square">
            <a:spAutoFit/>
          </a:bodyPr>
          <a:lstStyle/>
          <a:p>
            <a:pPr algn="ctr"/>
            <a:r>
              <a:rPr lang="en-US" dirty="0">
                <a:latin typeface="Arial Narrow" panose="020B0606020202030204" pitchFamily="34" charset="0"/>
                <a:cs typeface="Times New Roman" panose="02020603050405020304" pitchFamily="18" charset="0"/>
              </a:rPr>
              <a:t>Table 10.3.1.1 Water Budget - Rockford, IL Field Capacity = 90 mm</a:t>
            </a:r>
          </a:p>
        </p:txBody>
      </p:sp>
      <p:pic>
        <p:nvPicPr>
          <p:cNvPr id="3" name="Picture 2" descr="Table showing monthly water budget for Rockford, Illinois, with precipitation, potential evapotranspiration, water surplus, deficit, soil moisture changes, and storage. Field capacity is 90 mm; highest precipitation occurs in June, and largest surplus in winter months.">
            <a:extLst>
              <a:ext uri="{FF2B5EF4-FFF2-40B4-BE49-F238E27FC236}">
                <a16:creationId xmlns:a16="http://schemas.microsoft.com/office/drawing/2014/main" id="{A952D67F-425B-D7E9-51A6-DD91F3023ADA}"/>
              </a:ext>
            </a:extLst>
          </p:cNvPr>
          <p:cNvPicPr>
            <a:picLocks noChangeAspect="1"/>
          </p:cNvPicPr>
          <p:nvPr/>
        </p:nvPicPr>
        <p:blipFill>
          <a:blip r:embed="rId3"/>
          <a:stretch>
            <a:fillRect/>
          </a:stretch>
        </p:blipFill>
        <p:spPr>
          <a:xfrm>
            <a:off x="398253" y="1518249"/>
            <a:ext cx="11395493" cy="3684408"/>
          </a:xfrm>
          <a:prstGeom prst="rect">
            <a:avLst/>
          </a:prstGeom>
        </p:spPr>
      </p:pic>
      <p:sp>
        <p:nvSpPr>
          <p:cNvPr id="4" name="TextBox 3">
            <a:extLst>
              <a:ext uri="{FF2B5EF4-FFF2-40B4-BE49-F238E27FC236}">
                <a16:creationId xmlns:a16="http://schemas.microsoft.com/office/drawing/2014/main" id="{5988CF7D-BB48-26E6-EB41-87CCEB922A0C}"/>
              </a:ext>
            </a:extLst>
          </p:cNvPr>
          <p:cNvSpPr txBox="1"/>
          <p:nvPr/>
        </p:nvSpPr>
        <p:spPr>
          <a:xfrm>
            <a:off x="2018581" y="5412227"/>
            <a:ext cx="7867291" cy="246221"/>
          </a:xfrm>
          <a:prstGeom prst="rect">
            <a:avLst/>
          </a:prstGeom>
          <a:noFill/>
        </p:spPr>
        <p:txBody>
          <a:bodyPr wrap="square">
            <a:spAutoFit/>
          </a:bodyPr>
          <a:lstStyle/>
          <a:p>
            <a:pPr algn="l"/>
            <a:r>
              <a:rPr lang="en-US" sz="1000" dirty="0">
                <a:latin typeface="Arial Narrow" panose="020B0606020202030204" pitchFamily="34" charset="0"/>
                <a:cs typeface="Times New Roman" panose="02020603050405020304" pitchFamily="18" charset="0"/>
              </a:rPr>
              <a:t>Source: Table 10.3.1.1 Water Budget - Rockford, IL Field Capacity = 90 mm from Introduction to Physical Geography by M. Ritter, licensed under CC BY-NC-SA 4.0.</a:t>
            </a:r>
          </a:p>
        </p:txBody>
      </p:sp>
    </p:spTree>
    <p:extLst>
      <p:ext uri="{BB962C8B-B14F-4D97-AF65-F5344CB8AC3E}">
        <p14:creationId xmlns:p14="http://schemas.microsoft.com/office/powerpoint/2010/main" val="37067263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2212E-7DB5-7D50-16A6-B3443845C1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9EE64A-06EF-C637-472D-61DA7781CA70}"/>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Recharge Phase – September to November</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43A0482C-9A85-7C4A-EF0D-6A27137DC9E0}"/>
              </a:ext>
            </a:extLst>
          </p:cNvPr>
          <p:cNvSpPr>
            <a:spLocks noGrp="1"/>
          </p:cNvSpPr>
          <p:nvPr>
            <p:ph idx="1"/>
          </p:nvPr>
        </p:nvSpPr>
        <p:spPr>
          <a:xfrm>
            <a:off x="838200" y="1380226"/>
            <a:ext cx="11152517" cy="4903369"/>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September</a:t>
            </a:r>
            <a:r>
              <a:rPr lang="en-US" sz="24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Start of recharge after dry season.</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P = 86 mm, PE = 85 mm → </a:t>
            </a:r>
            <a:r>
              <a:rPr lang="en-US" b="1" dirty="0">
                <a:latin typeface="Arial Narrow" panose="020B0606020202030204" pitchFamily="34" charset="0"/>
              </a:rPr>
              <a:t>1 mm stored </a:t>
            </a:r>
            <a:r>
              <a:rPr lang="en-US" dirty="0">
                <a:latin typeface="Arial Narrow" panose="020B0606020202030204" pitchFamily="34" charset="0"/>
              </a:rPr>
              <a:t>(</a:t>
            </a:r>
            <a:r>
              <a:rPr lang="el-GR" dirty="0">
                <a:latin typeface="Arial Narrow" panose="020B0606020202030204" pitchFamily="34" charset="0"/>
              </a:rPr>
              <a:t>Δ</a:t>
            </a:r>
            <a:r>
              <a:rPr lang="en-US" dirty="0">
                <a:latin typeface="Arial Narrow" panose="020B0606020202030204" pitchFamily="34" charset="0"/>
              </a:rPr>
              <a:t>ST = 1)</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AE = PE (wet month), no deficit or surplus.</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October</a:t>
            </a:r>
            <a:r>
              <a:rPr lang="en-US" sz="24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P exceeds PE by 29 mm → </a:t>
            </a:r>
            <a:r>
              <a:rPr lang="en-US" b="1" dirty="0">
                <a:latin typeface="Arial Narrow" panose="020B0606020202030204" pitchFamily="34" charset="0"/>
              </a:rPr>
              <a:t>added to storage </a:t>
            </a:r>
            <a:r>
              <a:rPr lang="en-US" dirty="0">
                <a:latin typeface="Arial Narrow" panose="020B0606020202030204" pitchFamily="34" charset="0"/>
              </a:rPr>
              <a:t>(ST = 30 mm).</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AE = PE; still no deficit or surplus.</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November</a:t>
            </a:r>
            <a:r>
              <a:rPr lang="en-US" sz="24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Continued recharge; storage increases to </a:t>
            </a:r>
            <a:r>
              <a:rPr lang="en-US" b="1" dirty="0">
                <a:latin typeface="Arial Narrow" panose="020B0606020202030204" pitchFamily="34" charset="0"/>
              </a:rPr>
              <a:t>78 mm</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AE = PE; system still in recharge phase.</a:t>
            </a:r>
          </a:p>
        </p:txBody>
      </p:sp>
    </p:spTree>
    <p:extLst>
      <p:ext uri="{BB962C8B-B14F-4D97-AF65-F5344CB8AC3E}">
        <p14:creationId xmlns:p14="http://schemas.microsoft.com/office/powerpoint/2010/main" val="24884261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5BC19-9E75-DA7A-0D5C-CAD0AEED98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B22C72-1D94-CD84-1BF2-24A5019DDD41}"/>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Surplus Phase – December to May</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AD927776-165C-F222-933C-41EB2F664862}"/>
              </a:ext>
            </a:extLst>
          </p:cNvPr>
          <p:cNvSpPr>
            <a:spLocks noGrp="1"/>
          </p:cNvSpPr>
          <p:nvPr>
            <p:ph idx="1"/>
          </p:nvPr>
        </p:nvSpPr>
        <p:spPr>
          <a:xfrm>
            <a:off x="838200" y="1362973"/>
            <a:ext cx="11152517" cy="4903369"/>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December</a:t>
            </a:r>
            <a:r>
              <a:rPr lang="en-US" sz="24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PE drops to 0 (dormant vegetation), P = 45 mm.</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Soil can only store 12 mm → </a:t>
            </a:r>
            <a:r>
              <a:rPr lang="en-US" b="1" dirty="0">
                <a:latin typeface="Arial Narrow" panose="020B0606020202030204" pitchFamily="34" charset="0"/>
              </a:rPr>
              <a:t>33 mm</a:t>
            </a:r>
            <a:r>
              <a:rPr lang="en-US" dirty="0">
                <a:latin typeface="Arial Narrow" panose="020B0606020202030204" pitchFamily="34" charset="0"/>
              </a:rPr>
              <a:t> becomes </a:t>
            </a:r>
            <a:r>
              <a:rPr lang="en-US" b="1" dirty="0">
                <a:latin typeface="Arial Narrow" panose="020B0606020202030204" pitchFamily="34" charset="0"/>
              </a:rPr>
              <a:t>surplus runoff</a:t>
            </a:r>
            <a:r>
              <a:rPr lang="en-US"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January-May</a:t>
            </a:r>
            <a:r>
              <a:rPr lang="en-US" sz="24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Soil at </a:t>
            </a:r>
            <a:r>
              <a:rPr lang="en-US" b="1" dirty="0">
                <a:latin typeface="Arial Narrow" panose="020B0606020202030204" pitchFamily="34" charset="0"/>
              </a:rPr>
              <a:t>field capacity </a:t>
            </a:r>
            <a:r>
              <a:rPr lang="en-US" dirty="0">
                <a:latin typeface="Arial Narrow" panose="020B0606020202030204" pitchFamily="34" charset="0"/>
              </a:rPr>
              <a:t>(</a:t>
            </a:r>
            <a:r>
              <a:rPr lang="en-US" b="1" dirty="0">
                <a:latin typeface="Arial Narrow" panose="020B0606020202030204" pitchFamily="34" charset="0"/>
              </a:rPr>
              <a:t>90 mm</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Any </a:t>
            </a:r>
            <a:r>
              <a:rPr lang="en-US" b="1" dirty="0">
                <a:latin typeface="Arial Narrow" panose="020B0606020202030204" pitchFamily="34" charset="0"/>
              </a:rPr>
              <a:t>P &gt; PE </a:t>
            </a:r>
            <a:r>
              <a:rPr lang="en-US" dirty="0">
                <a:latin typeface="Arial Narrow" panose="020B0606020202030204" pitchFamily="34" charset="0"/>
              </a:rPr>
              <a:t>becomes </a:t>
            </a:r>
            <a:r>
              <a:rPr lang="en-US" b="1" dirty="0">
                <a:latin typeface="Arial Narrow" panose="020B0606020202030204" pitchFamily="34" charset="0"/>
              </a:rPr>
              <a:t>surplus</a:t>
            </a:r>
            <a:r>
              <a:rPr lang="en-US" dirty="0">
                <a:latin typeface="Arial Narrow" panose="020B0606020202030204" pitchFamily="34" charset="0"/>
              </a:rPr>
              <a:t> </a:t>
            </a:r>
            <a:r>
              <a:rPr lang="en-US" b="1" dirty="0">
                <a:latin typeface="Arial Narrow" panose="020B0606020202030204" pitchFamily="34" charset="0"/>
              </a:rPr>
              <a:t>runoff</a:t>
            </a:r>
            <a:r>
              <a:rPr lang="en-US" dirty="0">
                <a:latin typeface="Arial Narrow" panose="020B0606020202030204" pitchFamily="34" charset="0"/>
              </a:rPr>
              <a:t>:</a:t>
            </a:r>
          </a:p>
          <a:p>
            <a:pPr lvl="2">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January</a:t>
            </a:r>
            <a:r>
              <a:rPr lang="en-US" sz="2400" dirty="0">
                <a:latin typeface="Arial Narrow" panose="020B0606020202030204" pitchFamily="34" charset="0"/>
              </a:rPr>
              <a:t> </a:t>
            </a:r>
            <a:r>
              <a:rPr lang="en-US" sz="2400" b="1" dirty="0">
                <a:latin typeface="Arial Narrow" panose="020B0606020202030204" pitchFamily="34" charset="0"/>
              </a:rPr>
              <a:t>surplus</a:t>
            </a:r>
            <a:r>
              <a:rPr lang="en-US" sz="2400" dirty="0">
                <a:latin typeface="Arial Narrow" panose="020B0606020202030204" pitchFamily="34" charset="0"/>
              </a:rPr>
              <a:t> = 50 mm</a:t>
            </a:r>
          </a:p>
          <a:p>
            <a:pPr lvl="2">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March</a:t>
            </a:r>
            <a:r>
              <a:rPr lang="en-US" sz="2400" dirty="0">
                <a:latin typeface="Arial Narrow" panose="020B0606020202030204" pitchFamily="34" charset="0"/>
              </a:rPr>
              <a:t> </a:t>
            </a:r>
            <a:r>
              <a:rPr lang="en-US" sz="2400" b="1" dirty="0">
                <a:latin typeface="Arial Narrow" panose="020B0606020202030204" pitchFamily="34" charset="0"/>
              </a:rPr>
              <a:t>surplus</a:t>
            </a:r>
            <a:r>
              <a:rPr lang="en-US" sz="2400" dirty="0">
                <a:latin typeface="Arial Narrow" panose="020B0606020202030204" pitchFamily="34" charset="0"/>
              </a:rPr>
              <a:t> = 61 mm (highest)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PE gradually increases, reducing P–PE margin → </a:t>
            </a:r>
            <a:r>
              <a:rPr lang="en-US" sz="2400" b="1" dirty="0">
                <a:latin typeface="Arial Narrow" panose="020B0606020202030204" pitchFamily="34" charset="0"/>
              </a:rPr>
              <a:t>declining monthly surplus</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Flooding</a:t>
            </a:r>
            <a:r>
              <a:rPr lang="en-US" sz="2400" dirty="0">
                <a:latin typeface="Arial Narrow" panose="020B0606020202030204" pitchFamily="34" charset="0"/>
              </a:rPr>
              <a:t> </a:t>
            </a:r>
            <a:r>
              <a:rPr lang="en-US" sz="2400" b="1" dirty="0">
                <a:latin typeface="Arial Narrow" panose="020B0606020202030204" pitchFamily="34" charset="0"/>
              </a:rPr>
              <a:t>risk</a:t>
            </a:r>
            <a:r>
              <a:rPr lang="en-US" sz="2400" dirty="0">
                <a:latin typeface="Arial Narrow" panose="020B0606020202030204" pitchFamily="34" charset="0"/>
              </a:rPr>
              <a:t> rises from </a:t>
            </a:r>
            <a:r>
              <a:rPr lang="en-US" sz="2400" b="1" dirty="0">
                <a:latin typeface="Arial Narrow" panose="020B0606020202030204" pitchFamily="34" charset="0"/>
              </a:rPr>
              <a:t>December</a:t>
            </a:r>
            <a:r>
              <a:rPr lang="en-US" sz="2400" dirty="0">
                <a:latin typeface="Arial Narrow" panose="020B0606020202030204" pitchFamily="34" charset="0"/>
              </a:rPr>
              <a:t> to </a:t>
            </a:r>
            <a:r>
              <a:rPr lang="en-US" sz="2400" b="1" dirty="0">
                <a:latin typeface="Arial Narrow" panose="020B0606020202030204" pitchFamily="34" charset="0"/>
              </a:rPr>
              <a:t>May</a:t>
            </a:r>
            <a:r>
              <a:rPr lang="en-US" sz="2400" dirty="0">
                <a:latin typeface="Arial Narrow" panose="020B0606020202030204" pitchFamily="34" charset="0"/>
              </a:rPr>
              <a:t>, </a:t>
            </a:r>
            <a:r>
              <a:rPr lang="en-US" sz="2400" b="1" dirty="0">
                <a:latin typeface="Arial Narrow" panose="020B0606020202030204" pitchFamily="34" charset="0"/>
              </a:rPr>
              <a:t>peak</a:t>
            </a:r>
            <a:r>
              <a:rPr lang="en-US" sz="2400" dirty="0">
                <a:latin typeface="Arial Narrow" panose="020B0606020202030204" pitchFamily="34" charset="0"/>
              </a:rPr>
              <a:t> likely in </a:t>
            </a:r>
            <a:r>
              <a:rPr lang="en-US" sz="2400" b="1" dirty="0">
                <a:latin typeface="Arial Narrow" panose="020B0606020202030204" pitchFamily="34" charset="0"/>
              </a:rPr>
              <a:t>March</a:t>
            </a:r>
            <a:r>
              <a:rPr lang="en-US" sz="2400" dirty="0">
                <a:latin typeface="Arial Narrow" panose="020B0606020202030204" pitchFamily="34" charset="0"/>
              </a:rPr>
              <a:t>.</a:t>
            </a:r>
          </a:p>
        </p:txBody>
      </p:sp>
    </p:spTree>
    <p:extLst>
      <p:ext uri="{BB962C8B-B14F-4D97-AF65-F5344CB8AC3E}">
        <p14:creationId xmlns:p14="http://schemas.microsoft.com/office/powerpoint/2010/main" val="42883702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875C9-3025-306C-668D-C6BBF191E1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6449CC-03B3-0EC9-91ED-06655ED6C677}"/>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Seasonal Trends and Hydrologic Impacts</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C2F8CA06-9A38-8B59-D0ED-96EC41EAF588}"/>
              </a:ext>
            </a:extLst>
          </p:cNvPr>
          <p:cNvSpPr>
            <a:spLocks noGrp="1"/>
          </p:cNvSpPr>
          <p:nvPr>
            <p:ph idx="1"/>
          </p:nvPr>
        </p:nvSpPr>
        <p:spPr>
          <a:xfrm>
            <a:off x="838200" y="1380226"/>
            <a:ext cx="9901688" cy="4903369"/>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Recharge</a:t>
            </a:r>
            <a:r>
              <a:rPr lang="en-US" sz="2400" dirty="0">
                <a:latin typeface="Arial Narrow" panose="020B0606020202030204" pitchFamily="34" charset="0"/>
              </a:rPr>
              <a:t> (</a:t>
            </a:r>
            <a:r>
              <a:rPr lang="en-US" sz="2400" b="1" dirty="0">
                <a:latin typeface="Arial Narrow" panose="020B0606020202030204" pitchFamily="34" charset="0"/>
              </a:rPr>
              <a:t>Sept-Nov</a:t>
            </a:r>
            <a:r>
              <a:rPr lang="en-US" sz="2400" dirty="0">
                <a:latin typeface="Arial Narrow" panose="020B0606020202030204" pitchFamily="34" charset="0"/>
              </a:rPr>
              <a:t>): Soil moisture builds up.</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Surplus</a:t>
            </a:r>
            <a:r>
              <a:rPr lang="en-US" sz="2400" dirty="0">
                <a:latin typeface="Arial Narrow" panose="020B0606020202030204" pitchFamily="34" charset="0"/>
              </a:rPr>
              <a:t> (</a:t>
            </a:r>
            <a:r>
              <a:rPr lang="en-US" sz="2400" b="1" dirty="0">
                <a:latin typeface="Arial Narrow" panose="020B0606020202030204" pitchFamily="34" charset="0"/>
              </a:rPr>
              <a:t>Dec-May</a:t>
            </a:r>
            <a:r>
              <a:rPr lang="en-US" sz="2400" dirty="0">
                <a:latin typeface="Arial Narrow" panose="020B0606020202030204" pitchFamily="34" charset="0"/>
              </a:rPr>
              <a:t>): Soil is saturated; excess water becomes </a:t>
            </a:r>
            <a:r>
              <a:rPr lang="en-US" sz="2400" b="1" dirty="0">
                <a:latin typeface="Arial Narrow" panose="020B0606020202030204" pitchFamily="34" charset="0"/>
              </a:rPr>
              <a:t>runoff</a:t>
            </a:r>
            <a:r>
              <a:rPr lang="en-US" sz="2400" dirty="0">
                <a:latin typeface="Arial Narrow" panose="020B0606020202030204" pitchFamily="34" charset="0"/>
              </a:rPr>
              <a:t>, elevating </a:t>
            </a:r>
            <a:r>
              <a:rPr lang="en-US" sz="2400" b="1" dirty="0">
                <a:latin typeface="Arial Narrow" panose="020B0606020202030204" pitchFamily="34" charset="0"/>
              </a:rPr>
              <a:t>flood</a:t>
            </a:r>
            <a:r>
              <a:rPr lang="en-US" sz="2400" dirty="0">
                <a:latin typeface="Arial Narrow" panose="020B0606020202030204" pitchFamily="34" charset="0"/>
              </a:rPr>
              <a:t> </a:t>
            </a:r>
            <a:r>
              <a:rPr lang="en-US" sz="2400" b="1" dirty="0">
                <a:latin typeface="Arial Narrow" panose="020B0606020202030204" pitchFamily="34" charset="0"/>
              </a:rPr>
              <a:t>risk</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Vegetation</a:t>
            </a:r>
            <a:r>
              <a:rPr lang="en-US" sz="2400" dirty="0">
                <a:latin typeface="Arial Narrow" panose="020B0606020202030204" pitchFamily="34" charset="0"/>
              </a:rPr>
              <a:t> and </a:t>
            </a:r>
            <a:r>
              <a:rPr lang="en-US" sz="2400" b="1" dirty="0">
                <a:latin typeface="Arial Narrow" panose="020B0606020202030204" pitchFamily="34" charset="0"/>
              </a:rPr>
              <a:t>temperature</a:t>
            </a:r>
            <a:r>
              <a:rPr lang="en-US" sz="2400" dirty="0">
                <a:latin typeface="Arial Narrow" panose="020B0606020202030204" pitchFamily="34" charset="0"/>
              </a:rPr>
              <a:t> </a:t>
            </a:r>
            <a:r>
              <a:rPr lang="en-US" sz="2400" b="1" dirty="0">
                <a:latin typeface="Arial Narrow" panose="020B0606020202030204" pitchFamily="34" charset="0"/>
              </a:rPr>
              <a:t>changes</a:t>
            </a:r>
            <a:r>
              <a:rPr lang="en-US" sz="24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Dormancy reduces PE in winter.</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Spring warmth increases PE as plants transpire more.</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Water budgeting helps:</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Predict</a:t>
            </a:r>
            <a:r>
              <a:rPr lang="en-US" dirty="0">
                <a:latin typeface="Arial Narrow" panose="020B0606020202030204" pitchFamily="34" charset="0"/>
              </a:rPr>
              <a:t> flood periods.</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Guide</a:t>
            </a:r>
            <a:r>
              <a:rPr lang="en-US" dirty="0">
                <a:latin typeface="Arial Narrow" panose="020B0606020202030204" pitchFamily="34" charset="0"/>
              </a:rPr>
              <a:t> irrigation scheduling.</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Support</a:t>
            </a:r>
            <a:r>
              <a:rPr lang="en-US" dirty="0">
                <a:latin typeface="Arial Narrow" panose="020B0606020202030204" pitchFamily="34" charset="0"/>
              </a:rPr>
              <a:t> agricultural planning in variable climates.</a:t>
            </a:r>
          </a:p>
        </p:txBody>
      </p:sp>
    </p:spTree>
    <p:extLst>
      <p:ext uri="{BB962C8B-B14F-4D97-AF65-F5344CB8AC3E}">
        <p14:creationId xmlns:p14="http://schemas.microsoft.com/office/powerpoint/2010/main" val="4083769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26AE0B-F8CA-0B2E-D6EE-C4CAC5018B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4BA38C-DE6C-EE8B-B162-0FE2D5003573}"/>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Soil Moisture Utilization – June and July</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090E049A-9EE2-8A8D-EDEB-1CA20F4E1549}"/>
              </a:ext>
            </a:extLst>
          </p:cNvPr>
          <p:cNvSpPr>
            <a:spLocks noGrp="1"/>
          </p:cNvSpPr>
          <p:nvPr>
            <p:ph idx="1"/>
          </p:nvPr>
        </p:nvSpPr>
        <p:spPr>
          <a:xfrm>
            <a:off x="838200" y="1380226"/>
            <a:ext cx="9901688" cy="4903369"/>
          </a:xfrm>
        </p:spPr>
        <p:txBody>
          <a:bodyPr>
            <a:noAutofit/>
          </a:bodyPr>
          <a:lstStyle/>
          <a:p>
            <a:pPr>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June</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P – PE = </a:t>
            </a:r>
            <a:r>
              <a:rPr lang="en-US" b="1" dirty="0">
                <a:latin typeface="Arial Narrow" panose="020B0606020202030204" pitchFamily="34" charset="0"/>
              </a:rPr>
              <a:t>–17 mm </a:t>
            </a:r>
            <a:r>
              <a:rPr lang="en-US" dirty="0">
                <a:latin typeface="Arial Narrow" panose="020B0606020202030204" pitchFamily="34" charset="0"/>
              </a:rPr>
              <a:t>→ precipitation </a:t>
            </a:r>
            <a:r>
              <a:rPr lang="en-US" b="1" dirty="0">
                <a:latin typeface="Arial Narrow" panose="020B0606020202030204" pitchFamily="34" charset="0"/>
              </a:rPr>
              <a:t>cannot meet water demand</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Plants </a:t>
            </a:r>
            <a:r>
              <a:rPr lang="en-US" b="1" dirty="0">
                <a:latin typeface="Arial Narrow" panose="020B0606020202030204" pitchFamily="34" charset="0"/>
              </a:rPr>
              <a:t>draw</a:t>
            </a:r>
            <a:r>
              <a:rPr lang="en-US" dirty="0">
                <a:latin typeface="Arial Narrow" panose="020B0606020202030204" pitchFamily="34" charset="0"/>
              </a:rPr>
              <a:t> </a:t>
            </a:r>
            <a:r>
              <a:rPr lang="en-US" b="1" dirty="0">
                <a:latin typeface="Arial Narrow" panose="020B0606020202030204" pitchFamily="34" charset="0"/>
              </a:rPr>
              <a:t>17 mm </a:t>
            </a:r>
            <a:r>
              <a:rPr lang="en-US" dirty="0">
                <a:latin typeface="Arial Narrow" panose="020B0606020202030204" pitchFamily="34" charset="0"/>
              </a:rPr>
              <a:t>from soil storage → ST drops to </a:t>
            </a:r>
            <a:r>
              <a:rPr lang="en-US" b="1" dirty="0">
                <a:latin typeface="Arial Narrow" panose="020B0606020202030204" pitchFamily="34" charset="0"/>
              </a:rPr>
              <a:t>73 mm</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b="1" dirty="0">
                <a:latin typeface="Arial Narrow" panose="020B0606020202030204" pitchFamily="34" charset="0"/>
              </a:rPr>
              <a:t> AE = PE </a:t>
            </a:r>
            <a:r>
              <a:rPr lang="en-US" dirty="0">
                <a:latin typeface="Arial Narrow" panose="020B0606020202030204" pitchFamily="34" charset="0"/>
              </a:rPr>
              <a:t>because AE = P + |ΔST| = 106 + 17 = 123 mm.</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No </a:t>
            </a:r>
            <a:r>
              <a:rPr lang="en-US" b="1" dirty="0">
                <a:latin typeface="Arial Narrow" panose="020B0606020202030204" pitchFamily="34" charset="0"/>
              </a:rPr>
              <a:t>deficit</a:t>
            </a:r>
            <a:r>
              <a:rPr lang="en-US" dirty="0">
                <a:latin typeface="Arial Narrow" panose="020B0606020202030204" pitchFamily="34" charset="0"/>
              </a:rPr>
              <a:t> yet; still </a:t>
            </a:r>
            <a:r>
              <a:rPr lang="en-US" b="1" dirty="0">
                <a:latin typeface="Arial Narrow" panose="020B0606020202030204" pitchFamily="34" charset="0"/>
              </a:rPr>
              <a:t>usable</a:t>
            </a:r>
            <a:r>
              <a:rPr lang="en-US" dirty="0">
                <a:latin typeface="Arial Narrow" panose="020B0606020202030204" pitchFamily="34" charset="0"/>
              </a:rPr>
              <a:t> </a:t>
            </a:r>
            <a:r>
              <a:rPr lang="en-US" b="1" dirty="0">
                <a:latin typeface="Arial Narrow" panose="020B0606020202030204" pitchFamily="34" charset="0"/>
              </a:rPr>
              <a:t>water</a:t>
            </a:r>
            <a:r>
              <a:rPr lang="en-US" dirty="0">
                <a:latin typeface="Arial Narrow" panose="020B0606020202030204" pitchFamily="34" charset="0"/>
              </a:rPr>
              <a:t> in </a:t>
            </a:r>
            <a:r>
              <a:rPr lang="en-US" b="1" dirty="0">
                <a:latin typeface="Arial Narrow" panose="020B0606020202030204" pitchFamily="34" charset="0"/>
              </a:rPr>
              <a:t>storage</a:t>
            </a:r>
            <a:r>
              <a:rPr lang="en-US"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July</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Continued pattern of </a:t>
            </a:r>
            <a:r>
              <a:rPr lang="en-US" b="1" dirty="0">
                <a:latin typeface="Arial Narrow" panose="020B0606020202030204" pitchFamily="34" charset="0"/>
              </a:rPr>
              <a:t>high PE </a:t>
            </a:r>
            <a:r>
              <a:rPr lang="en-US" dirty="0">
                <a:latin typeface="Arial Narrow" panose="020B0606020202030204" pitchFamily="34" charset="0"/>
              </a:rPr>
              <a:t>and </a:t>
            </a:r>
            <a:r>
              <a:rPr lang="en-US" b="1" dirty="0">
                <a:latin typeface="Arial Narrow" panose="020B0606020202030204" pitchFamily="34" charset="0"/>
              </a:rPr>
              <a:t>lower P</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Water use draws down </a:t>
            </a:r>
            <a:r>
              <a:rPr lang="en-US" b="1" dirty="0">
                <a:latin typeface="Arial Narrow" panose="020B0606020202030204" pitchFamily="34" charset="0"/>
              </a:rPr>
              <a:t>ST</a:t>
            </a:r>
            <a:r>
              <a:rPr lang="en-US" dirty="0">
                <a:latin typeface="Arial Narrow" panose="020B0606020202030204" pitchFamily="34" charset="0"/>
              </a:rPr>
              <a:t> to </a:t>
            </a:r>
            <a:r>
              <a:rPr lang="en-US" b="1" dirty="0">
                <a:latin typeface="Arial Narrow" panose="020B0606020202030204" pitchFamily="34" charset="0"/>
              </a:rPr>
              <a:t>16 mm </a:t>
            </a:r>
            <a:r>
              <a:rPr lang="en-US" dirty="0">
                <a:latin typeface="Arial Narrow" panose="020B0606020202030204" pitchFamily="34" charset="0"/>
              </a:rPr>
              <a:t>by end of month.</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Still </a:t>
            </a:r>
            <a:r>
              <a:rPr lang="en-US" b="1" dirty="0">
                <a:latin typeface="Arial Narrow" panose="020B0606020202030204" pitchFamily="34" charset="0"/>
              </a:rPr>
              <a:t>no deficit</a:t>
            </a:r>
            <a:r>
              <a:rPr lang="en-US" dirty="0">
                <a:latin typeface="Arial Narrow" panose="020B0606020202030204" pitchFamily="34" charset="0"/>
              </a:rPr>
              <a:t>, but storage is nearly depleted.</a:t>
            </a:r>
            <a:endParaRPr lang="en-US" sz="2800" dirty="0">
              <a:latin typeface="Arial Narrow" panose="020B0606020202030204" pitchFamily="34" charset="0"/>
            </a:endParaRPr>
          </a:p>
        </p:txBody>
      </p:sp>
    </p:spTree>
    <p:extLst>
      <p:ext uri="{BB962C8B-B14F-4D97-AF65-F5344CB8AC3E}">
        <p14:creationId xmlns:p14="http://schemas.microsoft.com/office/powerpoint/2010/main" val="22199092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7569C-D159-1436-5470-F9CF59FD32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977EAB-796E-735A-C3AC-3FD540EB25C6}"/>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Soil Moisture Deficit – August</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78A48703-4ADA-BACC-058A-9105ED81E9F8}"/>
              </a:ext>
            </a:extLst>
          </p:cNvPr>
          <p:cNvSpPr>
            <a:spLocks noGrp="1"/>
          </p:cNvSpPr>
          <p:nvPr>
            <p:ph idx="1"/>
          </p:nvPr>
        </p:nvSpPr>
        <p:spPr>
          <a:xfrm>
            <a:off x="838200" y="1380226"/>
            <a:ext cx="9901688" cy="4903369"/>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August</a:t>
            </a:r>
            <a:r>
              <a:rPr lang="en-US" sz="2400"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P – PE = </a:t>
            </a:r>
            <a:r>
              <a:rPr lang="en-US" b="1" dirty="0">
                <a:latin typeface="Arial Narrow" panose="020B0606020202030204" pitchFamily="34" charset="0"/>
              </a:rPr>
              <a:t>–42 mm </a:t>
            </a:r>
            <a:r>
              <a:rPr lang="en-US" dirty="0">
                <a:latin typeface="Arial Narrow" panose="020B0606020202030204" pitchFamily="34" charset="0"/>
              </a:rPr>
              <a:t>→ strong water demand </a:t>
            </a:r>
            <a:r>
              <a:rPr lang="en-US" b="1" dirty="0">
                <a:latin typeface="Arial Narrow" panose="020B0606020202030204" pitchFamily="34" charset="0"/>
              </a:rPr>
              <a:t>not met </a:t>
            </a:r>
            <a:r>
              <a:rPr lang="en-US" dirty="0">
                <a:latin typeface="Arial Narrow" panose="020B0606020202030204" pitchFamily="34" charset="0"/>
              </a:rPr>
              <a:t>by rainfall.</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Only </a:t>
            </a:r>
            <a:r>
              <a:rPr lang="en-US" b="1" dirty="0">
                <a:latin typeface="Arial Narrow" panose="020B0606020202030204" pitchFamily="34" charset="0"/>
              </a:rPr>
              <a:t>16 mm left </a:t>
            </a:r>
            <a:r>
              <a:rPr lang="en-US" dirty="0">
                <a:latin typeface="Arial Narrow" panose="020B0606020202030204" pitchFamily="34" charset="0"/>
              </a:rPr>
              <a:t>in storage at the beginning of the month.</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Entire storage (ΔST = 16 mm) is used → </a:t>
            </a:r>
            <a:r>
              <a:rPr lang="en-US" b="1" dirty="0">
                <a:latin typeface="Arial Narrow" panose="020B0606020202030204" pitchFamily="34" charset="0"/>
              </a:rPr>
              <a:t>ST</a:t>
            </a:r>
            <a:r>
              <a:rPr lang="en-US" dirty="0">
                <a:latin typeface="Arial Narrow" panose="020B0606020202030204" pitchFamily="34" charset="0"/>
              </a:rPr>
              <a:t> drops to </a:t>
            </a:r>
            <a:r>
              <a:rPr lang="en-US" b="1" dirty="0">
                <a:latin typeface="Arial Narrow" panose="020B0606020202030204" pitchFamily="34" charset="0"/>
              </a:rPr>
              <a:t>0</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Remaining </a:t>
            </a:r>
            <a:r>
              <a:rPr lang="en-US" b="1" dirty="0">
                <a:latin typeface="Arial Narrow" panose="020B0606020202030204" pitchFamily="34" charset="0"/>
              </a:rPr>
              <a:t>unmet demand </a:t>
            </a:r>
            <a:r>
              <a:rPr lang="en-US" dirty="0">
                <a:latin typeface="Arial Narrow" panose="020B0606020202030204" pitchFamily="34" charset="0"/>
              </a:rPr>
              <a:t>= </a:t>
            </a:r>
            <a:r>
              <a:rPr lang="en-US" b="1" dirty="0">
                <a:latin typeface="Arial Narrow" panose="020B0606020202030204" pitchFamily="34" charset="0"/>
              </a:rPr>
              <a:t>26 mm</a:t>
            </a:r>
            <a:r>
              <a:rPr lang="en-US" dirty="0">
                <a:latin typeface="Arial Narrow" panose="020B0606020202030204" pitchFamily="34" charset="0"/>
              </a:rPr>
              <a:t>, becomes a </a:t>
            </a:r>
            <a:r>
              <a:rPr lang="en-US" b="1" dirty="0">
                <a:latin typeface="Arial Narrow" panose="020B0606020202030204" pitchFamily="34" charset="0"/>
              </a:rPr>
              <a:t>soil</a:t>
            </a:r>
            <a:r>
              <a:rPr lang="en-US" dirty="0">
                <a:latin typeface="Arial Narrow" panose="020B0606020202030204" pitchFamily="34" charset="0"/>
              </a:rPr>
              <a:t> </a:t>
            </a:r>
            <a:r>
              <a:rPr lang="en-US" b="1" dirty="0">
                <a:latin typeface="Arial Narrow" panose="020B0606020202030204" pitchFamily="34" charset="0"/>
              </a:rPr>
              <a:t>moisture deficit</a:t>
            </a:r>
            <a:r>
              <a:rPr lang="en-US" dirty="0">
                <a:latin typeface="Arial Narrow" panose="020B0606020202030204" pitchFamily="34" charset="0"/>
              </a:rPr>
              <a:t>.</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AE</a:t>
            </a:r>
            <a:r>
              <a:rPr lang="en-US" dirty="0">
                <a:latin typeface="Arial Narrow" panose="020B0606020202030204" pitchFamily="34" charset="0"/>
              </a:rPr>
              <a:t> = 84 + 16 = </a:t>
            </a:r>
            <a:r>
              <a:rPr lang="en-US" b="1" dirty="0">
                <a:latin typeface="Arial Narrow" panose="020B0606020202030204" pitchFamily="34" charset="0"/>
              </a:rPr>
              <a:t>100 mm </a:t>
            </a:r>
            <a:r>
              <a:rPr lang="en-US" dirty="0">
                <a:latin typeface="Arial Narrow" panose="020B0606020202030204" pitchFamily="34" charset="0"/>
              </a:rPr>
              <a:t>(less than PE, due to storage exhaustion).</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Deficit</a:t>
            </a:r>
            <a:r>
              <a:rPr lang="en-US" sz="2400" dirty="0">
                <a:latin typeface="Arial Narrow" panose="020B0606020202030204" pitchFamily="34" charset="0"/>
              </a:rPr>
              <a:t> means crops </a:t>
            </a:r>
            <a:r>
              <a:rPr lang="en-US" sz="2400" b="1" dirty="0">
                <a:latin typeface="Arial Narrow" panose="020B0606020202030204" pitchFamily="34" charset="0"/>
              </a:rPr>
              <a:t>lack sufficient water </a:t>
            </a:r>
            <a:r>
              <a:rPr lang="en-US" sz="2400" dirty="0">
                <a:latin typeface="Arial Narrow" panose="020B0606020202030204" pitchFamily="34" charset="0"/>
              </a:rPr>
              <a:t>for healthy growth.</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Irrigation</a:t>
            </a:r>
            <a:r>
              <a:rPr lang="en-US" sz="2400" dirty="0">
                <a:latin typeface="Arial Narrow" panose="020B0606020202030204" pitchFamily="34" charset="0"/>
              </a:rPr>
              <a:t> becomes </a:t>
            </a:r>
            <a:r>
              <a:rPr lang="en-US" sz="2400" b="1" dirty="0">
                <a:latin typeface="Arial Narrow" panose="020B0606020202030204" pitchFamily="34" charset="0"/>
              </a:rPr>
              <a:t>essential</a:t>
            </a:r>
            <a:r>
              <a:rPr lang="en-US" sz="2400" dirty="0">
                <a:latin typeface="Arial Narrow" panose="020B0606020202030204" pitchFamily="34" charset="0"/>
              </a:rPr>
              <a:t> to bridge the water gap by drawing from </a:t>
            </a:r>
            <a:r>
              <a:rPr lang="en-US" sz="2400" b="1" dirty="0">
                <a:latin typeface="Arial Narrow" panose="020B0606020202030204" pitchFamily="34" charset="0"/>
              </a:rPr>
              <a:t>aquifers</a:t>
            </a:r>
            <a:r>
              <a:rPr lang="en-US" sz="2400" dirty="0">
                <a:latin typeface="Arial Narrow" panose="020B0606020202030204" pitchFamily="34" charset="0"/>
              </a:rPr>
              <a:t> or </a:t>
            </a:r>
            <a:r>
              <a:rPr lang="en-US" sz="2400" b="1" dirty="0">
                <a:latin typeface="Arial Narrow" panose="020B0606020202030204" pitchFamily="34" charset="0"/>
              </a:rPr>
              <a:t>nearby</a:t>
            </a:r>
            <a:r>
              <a:rPr lang="en-US" sz="2400" dirty="0">
                <a:latin typeface="Arial Narrow" panose="020B0606020202030204" pitchFamily="34" charset="0"/>
              </a:rPr>
              <a:t> </a:t>
            </a:r>
            <a:r>
              <a:rPr lang="en-US" sz="2400" b="1" dirty="0">
                <a:latin typeface="Arial Narrow" panose="020B0606020202030204" pitchFamily="34" charset="0"/>
              </a:rPr>
              <a:t>streams</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Amount of water needed </a:t>
            </a:r>
            <a:r>
              <a:rPr lang="en-US" sz="2400" dirty="0">
                <a:latin typeface="Arial Narrow" panose="020B0606020202030204" pitchFamily="34" charset="0"/>
              </a:rPr>
              <a:t>= </a:t>
            </a:r>
            <a:r>
              <a:rPr lang="en-US" sz="2400" b="1" dirty="0">
                <a:latin typeface="Arial Narrow" panose="020B0606020202030204" pitchFamily="34" charset="0"/>
              </a:rPr>
              <a:t>soil moisture deficit</a:t>
            </a:r>
            <a:r>
              <a:rPr lang="en-US" sz="2400" dirty="0">
                <a:latin typeface="Arial Narrow" panose="020B0606020202030204" pitchFamily="34" charset="0"/>
              </a:rPr>
              <a:t>.</a:t>
            </a:r>
          </a:p>
        </p:txBody>
      </p:sp>
    </p:spTree>
    <p:extLst>
      <p:ext uri="{BB962C8B-B14F-4D97-AF65-F5344CB8AC3E}">
        <p14:creationId xmlns:p14="http://schemas.microsoft.com/office/powerpoint/2010/main" val="2005962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BC483-ABD2-789A-4D5F-8ACF8274F7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A4F316-2E39-2FC1-5B71-D64A3DDBBF72}"/>
              </a:ext>
            </a:extLst>
          </p:cNvPr>
          <p:cNvSpPr>
            <a:spLocks noGrp="1"/>
          </p:cNvSpPr>
          <p:nvPr>
            <p:ph type="title"/>
          </p:nvPr>
        </p:nvSpPr>
        <p:spPr>
          <a:xfrm>
            <a:off x="1791419" y="326210"/>
            <a:ext cx="8609162" cy="704550"/>
          </a:xfrm>
        </p:spPr>
        <p:txBody>
          <a:bodyPr>
            <a:noAutofit/>
          </a:bodyPr>
          <a:lstStyle/>
          <a:p>
            <a:pPr algn="ctr"/>
            <a:r>
              <a:rPr kumimoji="0" lang="en-US" sz="2400" b="1"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Soil Moisture Seasons for Rockford, Illinois</a:t>
            </a:r>
            <a:endParaRPr lang="en-US" sz="2400" b="1" dirty="0">
              <a:latin typeface="Arial Narrow" panose="020B0606020202030204" pitchFamily="34" charset="0"/>
            </a:endParaRPr>
          </a:p>
        </p:txBody>
      </p:sp>
      <p:sp>
        <p:nvSpPr>
          <p:cNvPr id="6" name="TextBox 5">
            <a:extLst>
              <a:ext uri="{FF2B5EF4-FFF2-40B4-BE49-F238E27FC236}">
                <a16:creationId xmlns:a16="http://schemas.microsoft.com/office/drawing/2014/main" id="{5BAAC6EF-068D-88A0-2D69-288200355B22}"/>
              </a:ext>
            </a:extLst>
          </p:cNvPr>
          <p:cNvSpPr txBox="1"/>
          <p:nvPr/>
        </p:nvSpPr>
        <p:spPr>
          <a:xfrm>
            <a:off x="2420807" y="6082885"/>
            <a:ext cx="7594461" cy="246221"/>
          </a:xfrm>
          <a:prstGeom prst="rect">
            <a:avLst/>
          </a:prstGeom>
          <a:noFill/>
        </p:spPr>
        <p:txBody>
          <a:bodyPr wrap="square">
            <a:spAutoFit/>
          </a:bodyPr>
          <a:lstStyle/>
          <a:p>
            <a:pPr algn="l"/>
            <a:r>
              <a:rPr lang="en-US" sz="1000" dirty="0">
                <a:latin typeface="Arial Narrow" panose="020B0606020202030204" pitchFamily="34" charset="0"/>
                <a:cs typeface="Times New Roman" panose="02020603050405020304" pitchFamily="18" charset="0"/>
              </a:rPr>
              <a:t>Source: Figure 10.3.2.1: Soil Moisture Seasons for Rockford, Illinois from Introduction to Physical Geography by M. Ritter, licensed under CC BY-NC-SA 4.0.</a:t>
            </a:r>
          </a:p>
        </p:txBody>
      </p:sp>
      <p:pic>
        <p:nvPicPr>
          <p:cNvPr id="4" name="Picture 3" descr="Graph of soil moisture seasons for Rockford, Illinois, showing surplus in winter and early spring, utilization in summer, a small deficit in late summer, and recharge in fall. Lines plot precipitation, potential evapotranspiration, and actual evapotranspiration.">
            <a:extLst>
              <a:ext uri="{FF2B5EF4-FFF2-40B4-BE49-F238E27FC236}">
                <a16:creationId xmlns:a16="http://schemas.microsoft.com/office/drawing/2014/main" id="{0A4086EE-50F3-FCD1-78CB-C33DEC60A89E}"/>
              </a:ext>
            </a:extLst>
          </p:cNvPr>
          <p:cNvPicPr>
            <a:picLocks noChangeAspect="1"/>
          </p:cNvPicPr>
          <p:nvPr/>
        </p:nvPicPr>
        <p:blipFill>
          <a:blip r:embed="rId3"/>
          <a:stretch>
            <a:fillRect/>
          </a:stretch>
        </p:blipFill>
        <p:spPr>
          <a:xfrm>
            <a:off x="2731277" y="1138427"/>
            <a:ext cx="6729446" cy="4836790"/>
          </a:xfrm>
          <a:prstGeom prst="rect">
            <a:avLst/>
          </a:prstGeom>
        </p:spPr>
      </p:pic>
    </p:spTree>
    <p:extLst>
      <p:ext uri="{BB962C8B-B14F-4D97-AF65-F5344CB8AC3E}">
        <p14:creationId xmlns:p14="http://schemas.microsoft.com/office/powerpoint/2010/main" val="4127889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6F60D-7BCE-1AFB-0BEF-DF8EB462A5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46F88C-0E16-5C3E-1E99-09A6F1FE8DAF}"/>
              </a:ext>
            </a:extLst>
          </p:cNvPr>
          <p:cNvSpPr>
            <a:spLocks noGrp="1"/>
          </p:cNvSpPr>
          <p:nvPr>
            <p:ph type="title"/>
          </p:nvPr>
        </p:nvSpPr>
        <p:spPr>
          <a:xfrm>
            <a:off x="838200" y="365125"/>
            <a:ext cx="10515600" cy="1015101"/>
          </a:xfrm>
        </p:spPr>
        <p:txBody>
          <a:bodyPr/>
          <a:lstStyle/>
          <a:p>
            <a:r>
              <a:rPr lang="en-US" dirty="0">
                <a:latin typeface="Arial Narrow" panose="020B0606020202030204" pitchFamily="34" charset="0"/>
              </a:rPr>
              <a:t>Key additional resources cont’d</a:t>
            </a:r>
          </a:p>
        </p:txBody>
      </p:sp>
      <p:sp>
        <p:nvSpPr>
          <p:cNvPr id="3" name="Content Placeholder 2">
            <a:extLst>
              <a:ext uri="{FF2B5EF4-FFF2-40B4-BE49-F238E27FC236}">
                <a16:creationId xmlns:a16="http://schemas.microsoft.com/office/drawing/2014/main" id="{0BFAAC5E-D297-0F1C-DC68-99762B657AED}"/>
              </a:ext>
            </a:extLst>
          </p:cNvPr>
          <p:cNvSpPr>
            <a:spLocks noGrp="1"/>
          </p:cNvSpPr>
          <p:nvPr>
            <p:ph idx="1"/>
          </p:nvPr>
        </p:nvSpPr>
        <p:spPr>
          <a:xfrm>
            <a:off x="946841" y="1380226"/>
            <a:ext cx="10737159" cy="5112649"/>
          </a:xfrm>
        </p:spPr>
        <p:txBody>
          <a:bodyPr>
            <a:normAutofit/>
          </a:bodyPr>
          <a:lstStyle/>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Water Use Calculator: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3"/>
              </a:rPr>
              <a:t>www.gracelinks.org/1408/water-footprint-calculator</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Water Use in United States: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4"/>
              </a:rPr>
              <a:t>http://water.usgs.gov/public/watuse/</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USGS National Water Information System: Mapper: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5"/>
              </a:rPr>
              <a:t>http://maps.waterdata.usgs.gov/mapper/index.html</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effectLst/>
                <a:latin typeface="Arial Narrow" panose="020B0606020202030204" pitchFamily="34" charset="0"/>
                <a:ea typeface="DengXian" panose="02010600030101010101" pitchFamily="2" charset="-122"/>
                <a:cs typeface="Arial" panose="020B0604020202020204" pitchFamily="34" charset="0"/>
              </a:rPr>
              <a:t> U.S. Drought Monitor Map: </a:t>
            </a:r>
            <a:r>
              <a:rPr lang="en-US" sz="2400" kern="100" dirty="0">
                <a:effectLst/>
                <a:latin typeface="Arial Narrow" panose="020B0606020202030204" pitchFamily="34" charset="0"/>
                <a:ea typeface="DengXian" panose="02010600030101010101" pitchFamily="2" charset="-122"/>
                <a:cs typeface="Arial" panose="020B0604020202020204" pitchFamily="34" charset="0"/>
                <a:hlinkClick r:id="rId6"/>
              </a:rPr>
              <a:t>http://droughtmonitor.unl.edu/</a:t>
            </a:r>
            <a:r>
              <a:rPr lang="en-US" sz="2400" kern="100" dirty="0">
                <a:effectLst/>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r>
              <a:rPr lang="en-US" sz="2400" kern="100" dirty="0">
                <a:latin typeface="Arial Narrow" panose="020B0606020202030204" pitchFamily="34" charset="0"/>
                <a:ea typeface="DengXian" panose="02010600030101010101" pitchFamily="2" charset="-122"/>
                <a:cs typeface="Arial" panose="020B0604020202020204" pitchFamily="34" charset="0"/>
              </a:rPr>
              <a:t> Earth’s Water Cycle (NASA): </a:t>
            </a:r>
            <a:r>
              <a:rPr lang="en-US" sz="2400" kern="100" dirty="0">
                <a:latin typeface="Arial Narrow" panose="020B0606020202030204" pitchFamily="34" charset="0"/>
                <a:ea typeface="DengXian" panose="02010600030101010101" pitchFamily="2" charset="-122"/>
                <a:cs typeface="Arial" panose="020B0604020202020204" pitchFamily="34" charset="0"/>
                <a:hlinkClick r:id="rId7"/>
              </a:rPr>
              <a:t>https://www.youtube.com/watch?v=oaDkph9yQBs</a:t>
            </a:r>
            <a:r>
              <a:rPr lang="en-US" sz="2400" kern="100" dirty="0">
                <a:latin typeface="Arial Narrow" panose="020B0606020202030204" pitchFamily="34" charset="0"/>
                <a:ea typeface="DengXian" panose="02010600030101010101" pitchFamily="2" charset="-122"/>
                <a:cs typeface="Arial" panose="020B0604020202020204" pitchFamily="34" charset="0"/>
              </a:rPr>
              <a:t> (5mins); </a:t>
            </a:r>
            <a:r>
              <a:rPr lang="en-US" sz="2400" kern="100" dirty="0">
                <a:latin typeface="Arial Narrow" panose="020B0606020202030204" pitchFamily="34" charset="0"/>
                <a:ea typeface="DengXian" panose="02010600030101010101" pitchFamily="2" charset="-122"/>
                <a:cs typeface="Arial" panose="020B0604020202020204" pitchFamily="34" charset="0"/>
                <a:hlinkClick r:id="rId8"/>
              </a:rPr>
              <a:t>https://www.youtube.com/watch?v=qyb4qz19hEk</a:t>
            </a:r>
            <a:r>
              <a:rPr lang="en-US" sz="2400" kern="100" dirty="0">
                <a:latin typeface="Arial Narrow" panose="020B0606020202030204" pitchFamily="34" charset="0"/>
                <a:ea typeface="DengXian" panose="02010600030101010101" pitchFamily="2" charset="-122"/>
                <a:cs typeface="Arial" panose="020B0604020202020204" pitchFamily="34" charset="0"/>
              </a:rPr>
              <a:t> (6mins)</a:t>
            </a:r>
          </a:p>
          <a:p>
            <a:pPr marR="0" lvl="0">
              <a:lnSpc>
                <a:spcPct val="150000"/>
              </a:lnSpc>
              <a:spcBef>
                <a:spcPts val="0"/>
              </a:spcBef>
              <a:buFont typeface="Wingdings" panose="05000000000000000000" pitchFamily="2" charset="2"/>
              <a:buChar char="q"/>
            </a:pPr>
            <a:r>
              <a:rPr lang="en-US" sz="2400" kern="100" dirty="0">
                <a:latin typeface="Arial Narrow" panose="020B0606020202030204" pitchFamily="34" charset="0"/>
                <a:ea typeface="DengXian" panose="02010600030101010101" pitchFamily="2" charset="-122"/>
                <a:cs typeface="Arial" panose="020B0604020202020204" pitchFamily="34" charset="0"/>
              </a:rPr>
              <a:t> Water Footprints Calculator: </a:t>
            </a:r>
            <a:r>
              <a:rPr lang="en-US" sz="2400" kern="100" dirty="0">
                <a:latin typeface="Arial Narrow" panose="020B0606020202030204" pitchFamily="34" charset="0"/>
                <a:ea typeface="DengXian" panose="02010600030101010101" pitchFamily="2" charset="-122"/>
                <a:cs typeface="Arial" panose="020B0604020202020204" pitchFamily="34" charset="0"/>
                <a:hlinkClick r:id="rId9"/>
              </a:rPr>
              <a:t>https://www.watercalculator.org/</a:t>
            </a:r>
            <a:r>
              <a:rPr lang="en-US" sz="2400" kern="100" dirty="0">
                <a:latin typeface="Arial Narrow" panose="020B0606020202030204" pitchFamily="34" charset="0"/>
                <a:ea typeface="DengXian" panose="02010600030101010101" pitchFamily="2" charset="-122"/>
                <a:cs typeface="Arial" panose="020B0604020202020204" pitchFamily="34" charset="0"/>
              </a:rPr>
              <a:t>  </a:t>
            </a:r>
          </a:p>
          <a:p>
            <a:pPr marR="0" lvl="0">
              <a:lnSpc>
                <a:spcPct val="150000"/>
              </a:lnSpc>
              <a:spcBef>
                <a:spcPts val="0"/>
              </a:spcBef>
              <a:buFont typeface="Wingdings" panose="05000000000000000000" pitchFamily="2" charset="2"/>
              <a:buChar char="q"/>
            </a:pPr>
            <a:endParaRPr lang="en-US" sz="2400" kern="100" dirty="0">
              <a:effectLst/>
              <a:latin typeface="Arial Narrow" panose="020B0606020202030204" pitchFamily="34" charset="0"/>
              <a:ea typeface="DengXian" panose="02010600030101010101" pitchFamily="2" charset="-122"/>
              <a:cs typeface="Arial" panose="020B0604020202020204" pitchFamily="34" charset="0"/>
            </a:endParaRPr>
          </a:p>
          <a:p>
            <a:pPr marR="0" lvl="0">
              <a:lnSpc>
                <a:spcPct val="150000"/>
              </a:lnSpc>
              <a:spcBef>
                <a:spcPts val="0"/>
              </a:spcBef>
              <a:buFont typeface="Wingdings" panose="05000000000000000000" pitchFamily="2" charset="2"/>
              <a:buChar char="q"/>
            </a:pPr>
            <a:endParaRPr lang="fr-FR" sz="2400" kern="100" dirty="0">
              <a:latin typeface="Candara" panose="020E050203030302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50094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C8FFF-339E-AFB1-2B66-A6E8CD1D7F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DD531E-C5D2-60FD-DB41-D3B232EDC893}"/>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The Four Soil Moisture Seasons</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B440035E-EE0E-4D3C-8BA0-69635D59861D}"/>
              </a:ext>
            </a:extLst>
          </p:cNvPr>
          <p:cNvSpPr>
            <a:spLocks noGrp="1"/>
          </p:cNvSpPr>
          <p:nvPr>
            <p:ph idx="1"/>
          </p:nvPr>
        </p:nvSpPr>
        <p:spPr>
          <a:xfrm>
            <a:off x="838199" y="1458930"/>
            <a:ext cx="5122654" cy="4903369"/>
          </a:xfrm>
        </p:spPr>
        <p:txBody>
          <a:bodyPr>
            <a:noAutofit/>
          </a:bodyPr>
          <a:lstStyle/>
          <a:p>
            <a:pPr>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Recharge</a:t>
            </a:r>
            <a:r>
              <a:rPr lang="en-US" sz="2000" dirty="0">
                <a:latin typeface="Arial Narrow" panose="020B0606020202030204" pitchFamily="34" charset="0"/>
              </a:rPr>
              <a:t> </a:t>
            </a:r>
            <a:r>
              <a:rPr lang="en-US" sz="2000" b="1" dirty="0">
                <a:latin typeface="Arial Narrow" panose="020B0606020202030204" pitchFamily="34" charset="0"/>
              </a:rPr>
              <a:t>Season</a:t>
            </a:r>
            <a:r>
              <a:rPr lang="en-US" sz="2000" dirty="0">
                <a:latin typeface="Arial Narrow" panose="020B0606020202030204" pitchFamily="34" charset="0"/>
              </a:rPr>
              <a:t>:</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Occurs when precipitation exceeds potential evapotranspiration (PE).</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Soil is not yet at field capacity.</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Water is added to soil storage (positive change in storage, +ΔST).</a:t>
            </a:r>
          </a:p>
          <a:p>
            <a:pPr>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Surplus</a:t>
            </a:r>
            <a:r>
              <a:rPr lang="en-US" sz="2000" dirty="0">
                <a:latin typeface="Arial Narrow" panose="020B0606020202030204" pitchFamily="34" charset="0"/>
              </a:rPr>
              <a:t> </a:t>
            </a:r>
            <a:r>
              <a:rPr lang="en-US" sz="2000" b="1" dirty="0">
                <a:latin typeface="Arial Narrow" panose="020B0606020202030204" pitchFamily="34" charset="0"/>
              </a:rPr>
              <a:t>Season</a:t>
            </a:r>
            <a:r>
              <a:rPr lang="en-US" sz="2000" dirty="0">
                <a:latin typeface="Arial Narrow" panose="020B0606020202030204" pitchFamily="34" charset="0"/>
              </a:rPr>
              <a:t>:</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Occurs when precipitation still exceeds PE and the soil has reached field capacity.</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Excess water cannot be stored, so it runs off.</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Surplus water may increase stream discharge and flood risk.</a:t>
            </a:r>
          </a:p>
        </p:txBody>
      </p:sp>
      <p:sp>
        <p:nvSpPr>
          <p:cNvPr id="4" name="Content Placeholder 2">
            <a:extLst>
              <a:ext uri="{FF2B5EF4-FFF2-40B4-BE49-F238E27FC236}">
                <a16:creationId xmlns:a16="http://schemas.microsoft.com/office/drawing/2014/main" id="{6C078D6D-2E14-167C-5C56-DC0BBBFE2265}"/>
              </a:ext>
            </a:extLst>
          </p:cNvPr>
          <p:cNvSpPr txBox="1">
            <a:spLocks/>
          </p:cNvSpPr>
          <p:nvPr/>
        </p:nvSpPr>
        <p:spPr>
          <a:xfrm>
            <a:off x="6330532" y="1458929"/>
            <a:ext cx="4374849" cy="49033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buFont typeface="Wingdings" panose="05000000000000000000" pitchFamily="2" charset="2"/>
              <a:buChar char="q"/>
            </a:pPr>
            <a:r>
              <a:rPr lang="en-US" sz="2000" b="1" dirty="0">
                <a:latin typeface="Arial Narrow" panose="020B0606020202030204" pitchFamily="34" charset="0"/>
              </a:rPr>
              <a:t> Utilization</a:t>
            </a:r>
            <a:r>
              <a:rPr lang="en-US" sz="2000" dirty="0">
                <a:latin typeface="Arial Narrow" panose="020B0606020202030204" pitchFamily="34" charset="0"/>
              </a:rPr>
              <a:t> </a:t>
            </a:r>
            <a:r>
              <a:rPr lang="en-US" sz="2000" b="1" dirty="0">
                <a:latin typeface="Arial Narrow" panose="020B0606020202030204" pitchFamily="34" charset="0"/>
              </a:rPr>
              <a:t>Season</a:t>
            </a:r>
            <a:r>
              <a:rPr lang="en-US" sz="2000" dirty="0">
                <a:latin typeface="Arial Narrow" panose="020B0606020202030204" pitchFamily="34" charset="0"/>
              </a:rPr>
              <a:t>:</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Occurs when PE exceeds precipitation, but soil still contains moisture.</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Plants and evaporation processes draw water from soil storage (–ΔST).</a:t>
            </a:r>
          </a:p>
          <a:p>
            <a:pPr>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a:t>
            </a:r>
            <a:r>
              <a:rPr lang="en-US" sz="2000" b="1" dirty="0">
                <a:latin typeface="Arial Narrow" panose="020B0606020202030204" pitchFamily="34" charset="0"/>
              </a:rPr>
              <a:t>Deficit Season</a:t>
            </a:r>
            <a:r>
              <a:rPr lang="en-US" sz="2000" dirty="0">
                <a:latin typeface="Arial Narrow" panose="020B0606020202030204" pitchFamily="34" charset="0"/>
              </a:rPr>
              <a:t>:</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Occurs when PE exceeds precipitation and soil storage is empty.</a:t>
            </a:r>
          </a:p>
          <a:p>
            <a:pPr lvl="1">
              <a:lnSpc>
                <a:spcPct val="100000"/>
              </a:lnSpc>
              <a:spcBef>
                <a:spcPts val="0"/>
              </a:spcBef>
              <a:spcAft>
                <a:spcPts val="600"/>
              </a:spcAft>
              <a:buFont typeface="Wingdings" panose="05000000000000000000" pitchFamily="2" charset="2"/>
              <a:buChar char="q"/>
            </a:pPr>
            <a:r>
              <a:rPr lang="en-US" sz="2000" dirty="0">
                <a:latin typeface="Arial Narrow" panose="020B0606020202030204" pitchFamily="34" charset="0"/>
              </a:rPr>
              <a:t> No water is available for plants — irrigation becomes necessary.</a:t>
            </a:r>
          </a:p>
        </p:txBody>
      </p:sp>
    </p:spTree>
    <p:extLst>
      <p:ext uri="{BB962C8B-B14F-4D97-AF65-F5344CB8AC3E}">
        <p14:creationId xmlns:p14="http://schemas.microsoft.com/office/powerpoint/2010/main" val="19224454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E31C8B-4948-52EA-D363-290D5A00CA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1CD19C-9B6E-1A41-E540-9287AB274C51}"/>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Seasonal Intensity and Climate Influence</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CE288FCE-060F-2DCB-78AE-2163F9F8D780}"/>
              </a:ext>
            </a:extLst>
          </p:cNvPr>
          <p:cNvSpPr>
            <a:spLocks noGrp="1"/>
          </p:cNvSpPr>
          <p:nvPr>
            <p:ph idx="1"/>
          </p:nvPr>
        </p:nvSpPr>
        <p:spPr>
          <a:xfrm>
            <a:off x="838200" y="1380226"/>
            <a:ext cx="10885099" cy="4903369"/>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Whether a location experiences all four seasons depends on:</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Climate</a:t>
            </a:r>
            <a:r>
              <a:rPr lang="en-US" dirty="0">
                <a:latin typeface="Arial Narrow" panose="020B0606020202030204" pitchFamily="34" charset="0"/>
              </a:rPr>
              <a:t> (e.g., rainfall patterns, temperature)</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Soil properties </a:t>
            </a:r>
            <a:r>
              <a:rPr lang="en-US" dirty="0">
                <a:latin typeface="Arial Narrow" panose="020B0606020202030204" pitchFamily="34" charset="0"/>
              </a:rPr>
              <a:t>(e.g., field capacity, texture)</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Wet</a:t>
            </a:r>
            <a:r>
              <a:rPr lang="en-US" sz="2400" dirty="0">
                <a:latin typeface="Arial Narrow" panose="020B0606020202030204" pitchFamily="34" charset="0"/>
              </a:rPr>
              <a:t> </a:t>
            </a:r>
            <a:r>
              <a:rPr lang="en-US" sz="2400" b="1" dirty="0">
                <a:latin typeface="Arial Narrow" panose="020B0606020202030204" pitchFamily="34" charset="0"/>
              </a:rPr>
              <a:t>climates</a:t>
            </a:r>
            <a:r>
              <a:rPr lang="en-US" sz="2400" dirty="0">
                <a:latin typeface="Arial Narrow" panose="020B0606020202030204" pitchFamily="34" charset="0"/>
              </a:rPr>
              <a:t> and </a:t>
            </a:r>
            <a:r>
              <a:rPr lang="en-US" sz="2400" b="1" dirty="0">
                <a:latin typeface="Arial Narrow" panose="020B0606020202030204" pitchFamily="34" charset="0"/>
              </a:rPr>
              <a:t>fine-textured soils </a:t>
            </a:r>
            <a:r>
              <a:rPr lang="en-US" sz="2400" dirty="0">
                <a:latin typeface="Arial Narrow" panose="020B0606020202030204" pitchFamily="34" charset="0"/>
              </a:rPr>
              <a:t>reduce the likelihood or severity of deficit.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Coarse soils </a:t>
            </a:r>
            <a:r>
              <a:rPr lang="en-US" sz="2400" dirty="0">
                <a:latin typeface="Arial Narrow" panose="020B0606020202030204" pitchFamily="34" charset="0"/>
              </a:rPr>
              <a:t>lose water more quickly and may generate:</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More intense surplus </a:t>
            </a:r>
            <a:r>
              <a:rPr lang="en-US" dirty="0">
                <a:latin typeface="Arial Narrow" panose="020B0606020202030204" pitchFamily="34" charset="0"/>
              </a:rPr>
              <a:t>(due to quick runoff)</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Shorter recharge </a:t>
            </a:r>
            <a:r>
              <a:rPr lang="en-US" dirty="0">
                <a:latin typeface="Arial Narrow" panose="020B0606020202030204" pitchFamily="34" charset="0"/>
              </a:rPr>
              <a:t>and </a:t>
            </a:r>
            <a:r>
              <a:rPr lang="en-US" b="1" dirty="0">
                <a:latin typeface="Arial Narrow" panose="020B0606020202030204" pitchFamily="34" charset="0"/>
              </a:rPr>
              <a:t>storage periods</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Long surplus periods </a:t>
            </a:r>
            <a:r>
              <a:rPr lang="en-US" sz="2400" dirty="0">
                <a:latin typeface="Arial Narrow" panose="020B0606020202030204" pitchFamily="34" charset="0"/>
              </a:rPr>
              <a:t>raise </a:t>
            </a:r>
            <a:r>
              <a:rPr lang="en-US" sz="2400" b="1" dirty="0">
                <a:latin typeface="Arial Narrow" panose="020B0606020202030204" pitchFamily="34" charset="0"/>
              </a:rPr>
              <a:t>flooding risk</a:t>
            </a:r>
            <a:r>
              <a:rPr lang="en-US" sz="2400" dirty="0">
                <a:latin typeface="Arial Narrow" panose="020B0606020202030204" pitchFamily="34" charset="0"/>
              </a:rPr>
              <a:t>.</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Long deficit </a:t>
            </a:r>
            <a:r>
              <a:rPr lang="en-US" sz="2400" dirty="0">
                <a:latin typeface="Arial Narrow" panose="020B0606020202030204" pitchFamily="34" charset="0"/>
              </a:rPr>
              <a:t>periods increase </a:t>
            </a:r>
            <a:r>
              <a:rPr lang="en-US" sz="2400" b="1" dirty="0">
                <a:latin typeface="Arial Narrow" panose="020B0606020202030204" pitchFamily="34" charset="0"/>
              </a:rPr>
              <a:t>irrigation demands </a:t>
            </a:r>
            <a:r>
              <a:rPr lang="en-US" sz="2400" dirty="0">
                <a:latin typeface="Arial Narrow" panose="020B0606020202030204" pitchFamily="34" charset="0"/>
              </a:rPr>
              <a:t>for agriculture.</a:t>
            </a:r>
          </a:p>
        </p:txBody>
      </p:sp>
    </p:spTree>
    <p:extLst>
      <p:ext uri="{BB962C8B-B14F-4D97-AF65-F5344CB8AC3E}">
        <p14:creationId xmlns:p14="http://schemas.microsoft.com/office/powerpoint/2010/main" val="1487975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5DB58F-6787-062F-2C25-2753D4B3CD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0482C1-D647-7799-7DBE-73B440F65F35}"/>
              </a:ext>
            </a:extLst>
          </p:cNvPr>
          <p:cNvSpPr>
            <a:spLocks noGrp="1"/>
          </p:cNvSpPr>
          <p:nvPr>
            <p:ph type="title"/>
          </p:nvPr>
        </p:nvSpPr>
        <p:spPr>
          <a:xfrm>
            <a:off x="1791419" y="248572"/>
            <a:ext cx="8609162" cy="704550"/>
          </a:xfrm>
        </p:spPr>
        <p:txBody>
          <a:bodyPr>
            <a:noAutofit/>
          </a:bodyPr>
          <a:lstStyle/>
          <a:p>
            <a:pPr algn="ctr"/>
            <a:r>
              <a:rPr kumimoji="0" lang="en-US" sz="2000" b="1"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Runoff model projections of large-scale relative changes in annual runoff for the period 2090-2099 relative to 1980-1999</a:t>
            </a:r>
            <a:endParaRPr lang="en-US" sz="2000" b="1" dirty="0">
              <a:latin typeface="Arial Narrow" panose="020B0606020202030204" pitchFamily="34" charset="0"/>
            </a:endParaRPr>
          </a:p>
        </p:txBody>
      </p:sp>
      <p:sp>
        <p:nvSpPr>
          <p:cNvPr id="6" name="TextBox 5">
            <a:extLst>
              <a:ext uri="{FF2B5EF4-FFF2-40B4-BE49-F238E27FC236}">
                <a16:creationId xmlns:a16="http://schemas.microsoft.com/office/drawing/2014/main" id="{BA0871F0-CA2D-A1BA-9735-552466722D94}"/>
              </a:ext>
            </a:extLst>
          </p:cNvPr>
          <p:cNvSpPr txBox="1"/>
          <p:nvPr/>
        </p:nvSpPr>
        <p:spPr>
          <a:xfrm>
            <a:off x="3645759" y="6148932"/>
            <a:ext cx="6058957" cy="400110"/>
          </a:xfrm>
          <a:prstGeom prst="rect">
            <a:avLst/>
          </a:prstGeom>
          <a:noFill/>
        </p:spPr>
        <p:txBody>
          <a:bodyPr wrap="square">
            <a:spAutoFit/>
          </a:bodyPr>
          <a:lstStyle/>
          <a:p>
            <a:pPr algn="l"/>
            <a:r>
              <a:rPr lang="en-US" sz="1000" dirty="0">
                <a:latin typeface="Arial Narrow" panose="020B0606020202030204" pitchFamily="34" charset="0"/>
                <a:cs typeface="Times New Roman" panose="02020603050405020304" pitchFamily="18" charset="0"/>
              </a:rPr>
              <a:t>Source: Figure 10.4.1: Runoff model projections of large-scale relative changes in annual runoff for the period 2090-2099 relative to 1980-1999. (Courtesy IPCC)from Introduction to Physical Geography by M. Ritter, licensed under CC BY-NC-SA 4.0.</a:t>
            </a:r>
          </a:p>
        </p:txBody>
      </p:sp>
      <p:pic>
        <p:nvPicPr>
          <p:cNvPr id="5" name="Picture 4" descr="World map showing projected percentage changes in annual runoff for 2090–2099 relative to 1980–1999. Red and orange areas indicate decreases up to −40%, while blue and purple areas indicate increases up to +40%, with notable declines in the Mediterranean, southern Africa, and parts of the Americas, and increases in high latitudes and parts of Asia.">
            <a:extLst>
              <a:ext uri="{FF2B5EF4-FFF2-40B4-BE49-F238E27FC236}">
                <a16:creationId xmlns:a16="http://schemas.microsoft.com/office/drawing/2014/main" id="{298E1EF5-F520-1F54-2063-42CD54EA3B78}"/>
              </a:ext>
            </a:extLst>
          </p:cNvPr>
          <p:cNvPicPr>
            <a:picLocks noChangeAspect="1"/>
          </p:cNvPicPr>
          <p:nvPr/>
        </p:nvPicPr>
        <p:blipFill>
          <a:blip r:embed="rId3"/>
          <a:stretch>
            <a:fillRect/>
          </a:stretch>
        </p:blipFill>
        <p:spPr>
          <a:xfrm>
            <a:off x="2018010" y="1120486"/>
            <a:ext cx="8155980" cy="4861082"/>
          </a:xfrm>
          <a:prstGeom prst="rect">
            <a:avLst/>
          </a:prstGeom>
        </p:spPr>
      </p:pic>
    </p:spTree>
    <p:extLst>
      <p:ext uri="{BB962C8B-B14F-4D97-AF65-F5344CB8AC3E}">
        <p14:creationId xmlns:p14="http://schemas.microsoft.com/office/powerpoint/2010/main" val="3625436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35A94-CA94-78A3-4CD3-14B456FAD125}"/>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Learning Objectives</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AE5B8396-3568-E7E5-E165-A54356136F35}"/>
              </a:ext>
            </a:extLst>
          </p:cNvPr>
          <p:cNvSpPr>
            <a:spLocks noGrp="1"/>
          </p:cNvSpPr>
          <p:nvPr>
            <p:ph idx="1"/>
          </p:nvPr>
        </p:nvSpPr>
        <p:spPr>
          <a:xfrm>
            <a:off x="838200" y="1458929"/>
            <a:ext cx="9798170" cy="5286927"/>
          </a:xfrm>
        </p:spPr>
        <p:txBody>
          <a:bodyPr>
            <a:normAutofit/>
          </a:bodyPr>
          <a:lstStyle/>
          <a:p>
            <a:pPr>
              <a:lnSpc>
                <a:spcPct val="11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List</a:t>
            </a:r>
            <a:r>
              <a:rPr lang="en-US" dirty="0">
                <a:latin typeface="Arial Narrow" panose="020B0606020202030204" pitchFamily="34" charset="0"/>
              </a:rPr>
              <a:t> the major "stores" of water in the Earth system.</a:t>
            </a:r>
          </a:p>
          <a:p>
            <a:pPr>
              <a:lnSpc>
                <a:spcPct val="11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Construct</a:t>
            </a:r>
            <a:r>
              <a:rPr lang="en-US" dirty="0">
                <a:latin typeface="Arial Narrow" panose="020B0606020202030204" pitchFamily="34" charset="0"/>
              </a:rPr>
              <a:t> a simple diagram of the hydrologic cycle and describe each of the element.</a:t>
            </a:r>
          </a:p>
          <a:p>
            <a:pPr>
              <a:lnSpc>
                <a:spcPct val="11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Describe</a:t>
            </a:r>
            <a:r>
              <a:rPr lang="en-US" dirty="0">
                <a:latin typeface="Arial Narrow" panose="020B0606020202030204" pitchFamily="34" charset="0"/>
              </a:rPr>
              <a:t> the nature of subsurface water.</a:t>
            </a:r>
          </a:p>
          <a:p>
            <a:pPr>
              <a:lnSpc>
                <a:spcPct val="11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Describe</a:t>
            </a:r>
            <a:r>
              <a:rPr lang="en-US" dirty="0">
                <a:latin typeface="Arial Narrow" panose="020B0606020202030204" pitchFamily="34" charset="0"/>
              </a:rPr>
              <a:t> the nature of surface water.</a:t>
            </a:r>
          </a:p>
          <a:p>
            <a:pPr>
              <a:lnSpc>
                <a:spcPct val="11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Draw</a:t>
            </a:r>
            <a:r>
              <a:rPr lang="en-US" dirty="0">
                <a:latin typeface="Arial Narrow" panose="020B0606020202030204" pitchFamily="34" charset="0"/>
              </a:rPr>
              <a:t> and </a:t>
            </a:r>
            <a:r>
              <a:rPr lang="en-US" b="1" dirty="0">
                <a:latin typeface="Arial Narrow" panose="020B0606020202030204" pitchFamily="34" charset="0"/>
              </a:rPr>
              <a:t>label</a:t>
            </a:r>
            <a:r>
              <a:rPr lang="en-US" dirty="0">
                <a:latin typeface="Arial Narrow" panose="020B0606020202030204" pitchFamily="34" charset="0"/>
              </a:rPr>
              <a:t> a diagram that illustrates the conditions that create aquifers and springs.</a:t>
            </a:r>
          </a:p>
          <a:p>
            <a:pPr>
              <a:lnSpc>
                <a:spcPct val="11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Draw</a:t>
            </a:r>
            <a:r>
              <a:rPr lang="en-US" dirty="0">
                <a:latin typeface="Arial Narrow" panose="020B0606020202030204" pitchFamily="34" charset="0"/>
              </a:rPr>
              <a:t> and </a:t>
            </a:r>
            <a:r>
              <a:rPr lang="en-US" b="1" dirty="0">
                <a:latin typeface="Arial Narrow" panose="020B0606020202030204" pitchFamily="34" charset="0"/>
              </a:rPr>
              <a:t>label</a:t>
            </a:r>
            <a:r>
              <a:rPr lang="en-US" dirty="0">
                <a:latin typeface="Arial Narrow" panose="020B0606020202030204" pitchFamily="34" charset="0"/>
              </a:rPr>
              <a:t> the elements of a stream hydrograph.</a:t>
            </a:r>
          </a:p>
          <a:p>
            <a:pPr>
              <a:lnSpc>
                <a:spcPct val="110000"/>
              </a:lnSpc>
              <a:spcBef>
                <a:spcPts val="0"/>
              </a:spcBef>
              <a:buFont typeface="Wingdings" panose="05000000000000000000" pitchFamily="2" charset="2"/>
              <a:buChar char="q"/>
            </a:pPr>
            <a:r>
              <a:rPr lang="en-US" dirty="0">
                <a:latin typeface="Arial Narrow" panose="020B0606020202030204" pitchFamily="34" charset="0"/>
              </a:rPr>
              <a:t> </a:t>
            </a:r>
            <a:r>
              <a:rPr lang="en-US" b="1" dirty="0">
                <a:latin typeface="Arial Narrow" panose="020B0606020202030204" pitchFamily="34" charset="0"/>
              </a:rPr>
              <a:t>Construct</a:t>
            </a:r>
            <a:r>
              <a:rPr lang="en-US" dirty="0">
                <a:latin typeface="Arial Narrow" panose="020B0606020202030204" pitchFamily="34" charset="0"/>
              </a:rPr>
              <a:t> a diagram of, and </a:t>
            </a:r>
            <a:r>
              <a:rPr lang="en-US" b="1" dirty="0">
                <a:latin typeface="Arial Narrow" panose="020B0606020202030204" pitchFamily="34" charset="0"/>
              </a:rPr>
              <a:t>calculate</a:t>
            </a:r>
            <a:r>
              <a:rPr lang="en-US" dirty="0">
                <a:latin typeface="Arial Narrow" panose="020B0606020202030204" pitchFamily="34" charset="0"/>
              </a:rPr>
              <a:t> a soil water budget. </a:t>
            </a:r>
          </a:p>
        </p:txBody>
      </p:sp>
    </p:spTree>
    <p:extLst>
      <p:ext uri="{BB962C8B-B14F-4D97-AF65-F5344CB8AC3E}">
        <p14:creationId xmlns:p14="http://schemas.microsoft.com/office/powerpoint/2010/main" val="3499013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C1962-9609-824C-6273-04FA98A481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FFCBE8-A1E6-B50C-F16A-9FA4A0E0D1AB}"/>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Outline</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728DC51C-A757-4A0C-21BD-3CFBA6D8042D}"/>
              </a:ext>
            </a:extLst>
          </p:cNvPr>
          <p:cNvSpPr>
            <a:spLocks noGrp="1"/>
          </p:cNvSpPr>
          <p:nvPr>
            <p:ph idx="1"/>
          </p:nvPr>
        </p:nvSpPr>
        <p:spPr>
          <a:xfrm>
            <a:off x="838199" y="1458930"/>
            <a:ext cx="11191876" cy="5208570"/>
          </a:xfrm>
        </p:spPr>
        <p:txBody>
          <a:bodyPr>
            <a:noAutofit/>
          </a:bodyPr>
          <a:lstStyle/>
          <a:p>
            <a:pPr>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The Hydrosphere</a:t>
            </a:r>
          </a:p>
          <a:p>
            <a:pPr>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The Hydrologic Cycle</a:t>
            </a:r>
          </a:p>
          <a:p>
            <a:pPr>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The Water Balance</a:t>
            </a:r>
          </a:p>
          <a:p>
            <a:pPr>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Computing a Soil - Moisture Budget</a:t>
            </a:r>
          </a:p>
          <a:p>
            <a:pPr>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Soil Moisture Seasons</a:t>
            </a:r>
          </a:p>
          <a:p>
            <a:pPr>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Water Resources and Climate Change</a:t>
            </a:r>
          </a:p>
        </p:txBody>
      </p:sp>
    </p:spTree>
    <p:extLst>
      <p:ext uri="{BB962C8B-B14F-4D97-AF65-F5344CB8AC3E}">
        <p14:creationId xmlns:p14="http://schemas.microsoft.com/office/powerpoint/2010/main" val="3695213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38162-3F9E-1AD2-23F6-825FE78C89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66B452-8D1F-062E-F768-5BB6DF11CB57}"/>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The Hydrosphere</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257EACA4-0ABA-7469-E683-83DCB8F9D645}"/>
              </a:ext>
            </a:extLst>
          </p:cNvPr>
          <p:cNvSpPr>
            <a:spLocks noGrp="1"/>
          </p:cNvSpPr>
          <p:nvPr>
            <p:ph idx="1"/>
          </p:nvPr>
        </p:nvSpPr>
        <p:spPr>
          <a:xfrm>
            <a:off x="838197" y="1458930"/>
            <a:ext cx="5433207" cy="4527802"/>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Hydrosphere</a:t>
            </a:r>
            <a:r>
              <a:rPr lang="en-US" sz="2400" dirty="0">
                <a:latin typeface="Arial Narrow" panose="020B0606020202030204" pitchFamily="34" charset="0"/>
              </a:rPr>
              <a:t> = all water on Earth:</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Oceans, glaciers, lakes, rivers, groundwater, soil moisture, atmosphere</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Water</a:t>
            </a:r>
            <a:r>
              <a:rPr lang="en-US" sz="2400" dirty="0">
                <a:latin typeface="Arial Narrow" panose="020B0606020202030204" pitchFamily="34" charset="0"/>
              </a:rPr>
              <a:t> </a:t>
            </a:r>
            <a:r>
              <a:rPr lang="en-US" sz="2400" b="1" dirty="0">
                <a:latin typeface="Arial Narrow" panose="020B0606020202030204" pitchFamily="34" charset="0"/>
              </a:rPr>
              <a:t>states</a:t>
            </a:r>
            <a:r>
              <a:rPr lang="en-US" sz="2400" dirty="0">
                <a:latin typeface="Arial Narrow" panose="020B0606020202030204" pitchFamily="34" charset="0"/>
              </a:rPr>
              <a:t>: </a:t>
            </a:r>
            <a:r>
              <a:rPr lang="en-US" sz="2400" i="1" dirty="0">
                <a:latin typeface="Arial Narrow" panose="020B0606020202030204" pitchFamily="34" charset="0"/>
              </a:rPr>
              <a:t>vapor</a:t>
            </a:r>
            <a:r>
              <a:rPr lang="en-US" sz="2400" dirty="0">
                <a:latin typeface="Arial Narrow" panose="020B0606020202030204" pitchFamily="34" charset="0"/>
              </a:rPr>
              <a:t>, </a:t>
            </a:r>
            <a:r>
              <a:rPr lang="en-US" sz="2400" b="1" dirty="0">
                <a:latin typeface="Arial Narrow" panose="020B0606020202030204" pitchFamily="34" charset="0"/>
              </a:rPr>
              <a:t>liquid</a:t>
            </a:r>
            <a:r>
              <a:rPr lang="en-US" sz="2400" dirty="0">
                <a:latin typeface="Arial Narrow" panose="020B0606020202030204" pitchFamily="34" charset="0"/>
              </a:rPr>
              <a:t>, and </a:t>
            </a:r>
            <a:r>
              <a:rPr lang="en-US" sz="2400" i="1" dirty="0">
                <a:latin typeface="Arial Narrow" panose="020B0606020202030204" pitchFamily="34" charset="0"/>
              </a:rPr>
              <a:t>solid</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Interacts with </a:t>
            </a:r>
            <a:r>
              <a:rPr lang="en-US" sz="2400" b="1" dirty="0">
                <a:latin typeface="Arial Narrow" panose="020B0606020202030204" pitchFamily="34" charset="0"/>
              </a:rPr>
              <a:t>atmosphere</a:t>
            </a:r>
            <a:r>
              <a:rPr lang="en-US" sz="2400" dirty="0">
                <a:latin typeface="Arial Narrow" panose="020B0606020202030204" pitchFamily="34" charset="0"/>
              </a:rPr>
              <a:t>, </a:t>
            </a:r>
            <a:r>
              <a:rPr lang="en-US" sz="2400" b="1" dirty="0">
                <a:latin typeface="Arial Narrow" panose="020B0606020202030204" pitchFamily="34" charset="0"/>
              </a:rPr>
              <a:t>lithosphere</a:t>
            </a:r>
            <a:r>
              <a:rPr lang="en-US" sz="2400" dirty="0">
                <a:latin typeface="Arial Narrow" panose="020B0606020202030204" pitchFamily="34" charset="0"/>
              </a:rPr>
              <a:t>, and </a:t>
            </a:r>
            <a:r>
              <a:rPr lang="en-US" sz="2400" b="1" dirty="0">
                <a:latin typeface="Arial Narrow" panose="020B0606020202030204" pitchFamily="34" charset="0"/>
              </a:rPr>
              <a:t>biosphere</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Example: </a:t>
            </a:r>
            <a:r>
              <a:rPr lang="en-US" b="1" dirty="0">
                <a:latin typeface="Arial Narrow" panose="020B0606020202030204" pitchFamily="34" charset="0"/>
              </a:rPr>
              <a:t>Plant</a:t>
            </a:r>
            <a:r>
              <a:rPr lang="en-US" dirty="0">
                <a:latin typeface="Arial Narrow" panose="020B0606020202030204" pitchFamily="34" charset="0"/>
              </a:rPr>
              <a:t> </a:t>
            </a:r>
            <a:r>
              <a:rPr lang="en-US" b="1" dirty="0">
                <a:latin typeface="Arial Narrow" panose="020B0606020202030204" pitchFamily="34" charset="0"/>
              </a:rPr>
              <a:t>transpiration</a:t>
            </a:r>
            <a:r>
              <a:rPr lang="en-US" dirty="0">
                <a:latin typeface="Arial Narrow" panose="020B0606020202030204" pitchFamily="34" charset="0"/>
              </a:rPr>
              <a:t> links biosphere to other spheres.</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Hydrologic</a:t>
            </a:r>
            <a:r>
              <a:rPr lang="en-US" sz="2400" dirty="0">
                <a:latin typeface="Arial Narrow" panose="020B0606020202030204" pitchFamily="34" charset="0"/>
              </a:rPr>
              <a:t> </a:t>
            </a:r>
            <a:r>
              <a:rPr lang="en-US" sz="2400" b="1" dirty="0">
                <a:latin typeface="Arial Narrow" panose="020B0606020202030204" pitchFamily="34" charset="0"/>
              </a:rPr>
              <a:t>cycle</a:t>
            </a:r>
            <a:r>
              <a:rPr lang="en-US" sz="2400" dirty="0">
                <a:latin typeface="Arial Narrow" panose="020B0606020202030204" pitchFamily="34" charset="0"/>
              </a:rPr>
              <a:t> moves water and energy across spheres.</a:t>
            </a:r>
          </a:p>
        </p:txBody>
      </p:sp>
      <p:pic>
        <p:nvPicPr>
          <p:cNvPr id="5" name="Picture 4" descr="Diagram of Earth's four spheres, lithosphere, atmosphere, hydrosphere, and biosphere. showing their interactions and the influence of solar energy.">
            <a:extLst>
              <a:ext uri="{FF2B5EF4-FFF2-40B4-BE49-F238E27FC236}">
                <a16:creationId xmlns:a16="http://schemas.microsoft.com/office/drawing/2014/main" id="{ADB45E55-2CF8-F802-4621-6AC13BEC484C}"/>
              </a:ext>
            </a:extLst>
          </p:cNvPr>
          <p:cNvPicPr>
            <a:picLocks noChangeAspect="1"/>
          </p:cNvPicPr>
          <p:nvPr/>
        </p:nvPicPr>
        <p:blipFill>
          <a:blip r:embed="rId3"/>
          <a:stretch>
            <a:fillRect/>
          </a:stretch>
        </p:blipFill>
        <p:spPr>
          <a:xfrm>
            <a:off x="6857385" y="993104"/>
            <a:ext cx="4622791" cy="4527802"/>
          </a:xfrm>
          <a:prstGeom prst="rect">
            <a:avLst/>
          </a:prstGeom>
        </p:spPr>
      </p:pic>
      <p:sp>
        <p:nvSpPr>
          <p:cNvPr id="6" name="TextBox 5">
            <a:extLst>
              <a:ext uri="{FF2B5EF4-FFF2-40B4-BE49-F238E27FC236}">
                <a16:creationId xmlns:a16="http://schemas.microsoft.com/office/drawing/2014/main" id="{79230FA0-4493-0880-53F9-1E0EBDF9FFFB}"/>
              </a:ext>
            </a:extLst>
          </p:cNvPr>
          <p:cNvSpPr txBox="1"/>
          <p:nvPr/>
        </p:nvSpPr>
        <p:spPr>
          <a:xfrm>
            <a:off x="7072980" y="5864896"/>
            <a:ext cx="4610108" cy="400110"/>
          </a:xfrm>
          <a:prstGeom prst="rect">
            <a:avLst/>
          </a:prstGeom>
          <a:noFill/>
        </p:spPr>
        <p:txBody>
          <a:bodyPr wrap="square">
            <a:spAutoFit/>
          </a:bodyPr>
          <a:lstStyle/>
          <a:p>
            <a:pPr algn="ctr"/>
            <a:r>
              <a:rPr lang="en-US" sz="1000" dirty="0">
                <a:latin typeface="Arial Narrow" panose="020B0606020202030204" pitchFamily="34" charset="0"/>
                <a:cs typeface="Times New Roman" panose="02020603050405020304" pitchFamily="18" charset="0"/>
              </a:rPr>
              <a:t>Source: Figure 10.1.1: Earth Spheres/Systems from Introduction to Physical Geography by M. Ritter, licensed under CC BY-NC-SA 4.0.</a:t>
            </a:r>
          </a:p>
        </p:txBody>
      </p:sp>
    </p:spTree>
    <p:extLst>
      <p:ext uri="{BB962C8B-B14F-4D97-AF65-F5344CB8AC3E}">
        <p14:creationId xmlns:p14="http://schemas.microsoft.com/office/powerpoint/2010/main" val="1718567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C4D17-A7DB-06A3-2B6D-FE8ED85572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B35184-0065-2125-3D18-157D317771A0}"/>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Cryosphere </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E6EC640F-A81E-CE32-6A39-BE03F51889E2}"/>
              </a:ext>
            </a:extLst>
          </p:cNvPr>
          <p:cNvSpPr>
            <a:spLocks noGrp="1"/>
          </p:cNvSpPr>
          <p:nvPr>
            <p:ph idx="1"/>
          </p:nvPr>
        </p:nvSpPr>
        <p:spPr>
          <a:xfrm>
            <a:off x="838199" y="1458931"/>
            <a:ext cx="4070231" cy="4570934"/>
          </a:xfrm>
        </p:spPr>
        <p:txBody>
          <a:bodyPr>
            <a:noAutofit/>
          </a:bodyPr>
          <a:lstStyle/>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Cryosphere</a:t>
            </a:r>
            <a:r>
              <a:rPr lang="en-US" sz="2400" dirty="0">
                <a:latin typeface="Arial Narrow" panose="020B0606020202030204" pitchFamily="34" charset="0"/>
              </a:rPr>
              <a:t> = </a:t>
            </a:r>
            <a:r>
              <a:rPr lang="en-US" sz="2400" b="1" dirty="0">
                <a:latin typeface="Arial Narrow" panose="020B0606020202030204" pitchFamily="34" charset="0"/>
              </a:rPr>
              <a:t>frozen</a:t>
            </a:r>
            <a:r>
              <a:rPr lang="en-US" sz="2400" dirty="0">
                <a:latin typeface="Arial Narrow" panose="020B0606020202030204" pitchFamily="34" charset="0"/>
              </a:rPr>
              <a:t> </a:t>
            </a:r>
            <a:r>
              <a:rPr lang="en-US" sz="2400" b="1" dirty="0">
                <a:latin typeface="Arial Narrow" panose="020B0606020202030204" pitchFamily="34" charset="0"/>
              </a:rPr>
              <a:t>water</a:t>
            </a:r>
            <a:r>
              <a:rPr lang="en-US" sz="2400" dirty="0">
                <a:latin typeface="Arial Narrow" panose="020B0606020202030204" pitchFamily="34" charset="0"/>
              </a:rPr>
              <a:t> (ice caps, glaciers, permafrost, sea ice)</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Critical for </a:t>
            </a:r>
            <a:r>
              <a:rPr lang="en-US" sz="2400" b="1" dirty="0">
                <a:latin typeface="Arial Narrow" panose="020B0606020202030204" pitchFamily="34" charset="0"/>
              </a:rPr>
              <a:t>climate</a:t>
            </a:r>
            <a:r>
              <a:rPr lang="en-US" sz="2400" dirty="0">
                <a:latin typeface="Arial Narrow" panose="020B0606020202030204" pitchFamily="34" charset="0"/>
              </a:rPr>
              <a:t> </a:t>
            </a:r>
            <a:r>
              <a:rPr lang="en-US" sz="2400" b="1" dirty="0">
                <a:latin typeface="Arial Narrow" panose="020B0606020202030204" pitchFamily="34" charset="0"/>
              </a:rPr>
              <a:t>regulation</a:t>
            </a:r>
            <a:r>
              <a:rPr lang="en-US" sz="2400" dirty="0">
                <a:latin typeface="Arial Narrow" panose="020B0606020202030204" pitchFamily="34" charset="0"/>
              </a:rPr>
              <a:t> and </a:t>
            </a:r>
            <a:r>
              <a:rPr lang="en-US" sz="2400" b="1" dirty="0">
                <a:latin typeface="Arial Narrow" panose="020B0606020202030204" pitchFamily="34" charset="0"/>
              </a:rPr>
              <a:t>energy</a:t>
            </a:r>
            <a:r>
              <a:rPr lang="en-US" sz="2400" dirty="0">
                <a:latin typeface="Arial Narrow" panose="020B0606020202030204" pitchFamily="34" charset="0"/>
              </a:rPr>
              <a:t> </a:t>
            </a:r>
            <a:r>
              <a:rPr lang="en-US" sz="2400" b="1" dirty="0">
                <a:latin typeface="Arial Narrow" panose="020B0606020202030204" pitchFamily="34" charset="0"/>
              </a:rPr>
              <a:t>balance</a:t>
            </a:r>
          </a:p>
          <a:p>
            <a:pPr>
              <a:lnSpc>
                <a:spcPct val="100000"/>
              </a:lnSpc>
              <a:spcBef>
                <a:spcPts val="600"/>
              </a:spcBef>
              <a:spcAft>
                <a:spcPts val="600"/>
              </a:spcAft>
              <a:buFont typeface="Wingdings" panose="05000000000000000000" pitchFamily="2" charset="2"/>
              <a:buChar char="q"/>
            </a:pPr>
            <a:r>
              <a:rPr lang="en-US" sz="2400" dirty="0">
                <a:latin typeface="Arial Narrow" panose="020B0606020202030204" pitchFamily="34" charset="0"/>
              </a:rPr>
              <a:t> Sensitive indicator of </a:t>
            </a:r>
            <a:r>
              <a:rPr lang="en-US" sz="2400" b="1" dirty="0">
                <a:latin typeface="Arial Narrow" panose="020B0606020202030204" pitchFamily="34" charset="0"/>
              </a:rPr>
              <a:t>climate</a:t>
            </a:r>
            <a:r>
              <a:rPr lang="en-US" sz="2400" dirty="0">
                <a:latin typeface="Arial Narrow" panose="020B0606020202030204" pitchFamily="34" charset="0"/>
              </a:rPr>
              <a:t> </a:t>
            </a:r>
            <a:r>
              <a:rPr lang="en-US" sz="2400" b="1" dirty="0">
                <a:latin typeface="Arial Narrow" panose="020B0606020202030204" pitchFamily="34" charset="0"/>
              </a:rPr>
              <a:t>change</a:t>
            </a:r>
          </a:p>
          <a:p>
            <a:pPr lvl="1">
              <a:lnSpc>
                <a:spcPct val="100000"/>
              </a:lnSpc>
              <a:spcBef>
                <a:spcPts val="600"/>
              </a:spcBef>
              <a:spcAft>
                <a:spcPts val="600"/>
              </a:spcAft>
              <a:buFont typeface="Wingdings" panose="05000000000000000000" pitchFamily="2" charset="2"/>
              <a:buChar char="q"/>
            </a:pPr>
            <a:r>
              <a:rPr lang="en-US" dirty="0">
                <a:latin typeface="Arial Narrow" panose="020B0606020202030204" pitchFamily="34" charset="0"/>
              </a:rPr>
              <a:t> Example: Loss of Arctic sea ice, Antarctic ice shelf breakups</a:t>
            </a:r>
          </a:p>
        </p:txBody>
      </p:sp>
      <p:sp>
        <p:nvSpPr>
          <p:cNvPr id="4" name="TextBox 3">
            <a:extLst>
              <a:ext uri="{FF2B5EF4-FFF2-40B4-BE49-F238E27FC236}">
                <a16:creationId xmlns:a16="http://schemas.microsoft.com/office/drawing/2014/main" id="{8AA85498-E2EC-33B3-01A6-A5025DD5A305}"/>
              </a:ext>
            </a:extLst>
          </p:cNvPr>
          <p:cNvSpPr txBox="1"/>
          <p:nvPr/>
        </p:nvSpPr>
        <p:spPr>
          <a:xfrm>
            <a:off x="6581954" y="711693"/>
            <a:ext cx="3536829" cy="707886"/>
          </a:xfrm>
          <a:prstGeom prst="rect">
            <a:avLst/>
          </a:prstGeom>
          <a:noFill/>
        </p:spPr>
        <p:txBody>
          <a:bodyPr wrap="square">
            <a:spAutoFit/>
          </a:bodyPr>
          <a:lstStyle/>
          <a:p>
            <a:pPr algn="ctr"/>
            <a:r>
              <a:rPr lang="en-US" sz="2000" dirty="0">
                <a:latin typeface="Arial Narrow" panose="020B0606020202030204" pitchFamily="34" charset="0"/>
                <a:cs typeface="Times New Roman" panose="02020603050405020304" pitchFamily="18" charset="0"/>
              </a:rPr>
              <a:t>The </a:t>
            </a:r>
            <a:r>
              <a:rPr lang="en-US" sz="2000" b="1" dirty="0">
                <a:latin typeface="Arial Narrow" panose="020B0606020202030204" pitchFamily="34" charset="0"/>
                <a:cs typeface="Times New Roman" panose="02020603050405020304" pitchFamily="18" charset="0"/>
              </a:rPr>
              <a:t>Earth</a:t>
            </a:r>
            <a:r>
              <a:rPr lang="en-US" sz="2000" dirty="0">
                <a:latin typeface="Arial Narrow" panose="020B0606020202030204" pitchFamily="34" charset="0"/>
                <a:cs typeface="Times New Roman" panose="02020603050405020304" pitchFamily="18" charset="0"/>
              </a:rPr>
              <a:t> </a:t>
            </a:r>
            <a:r>
              <a:rPr lang="en-US" sz="2000" b="1" dirty="0">
                <a:latin typeface="Arial Narrow" panose="020B0606020202030204" pitchFamily="34" charset="0"/>
                <a:cs typeface="Times New Roman" panose="02020603050405020304" pitchFamily="18" charset="0"/>
              </a:rPr>
              <a:t>System</a:t>
            </a:r>
            <a:r>
              <a:rPr lang="en-US" sz="2000" dirty="0">
                <a:latin typeface="Arial Narrow" panose="020B0606020202030204" pitchFamily="34" charset="0"/>
                <a:cs typeface="Times New Roman" panose="02020603050405020304" pitchFamily="18" charset="0"/>
              </a:rPr>
              <a:t> </a:t>
            </a:r>
            <a:r>
              <a:rPr lang="en-US" sz="2000" i="1" dirty="0">
                <a:latin typeface="Arial Narrow" panose="020B0606020202030204" pitchFamily="34" charset="0"/>
                <a:cs typeface="Times New Roman" panose="02020603050405020304" pitchFamily="18" charset="0"/>
              </a:rPr>
              <a:t>interacts</a:t>
            </a:r>
            <a:r>
              <a:rPr lang="en-US" sz="2000" dirty="0">
                <a:latin typeface="Arial Narrow" panose="020B0606020202030204" pitchFamily="34" charset="0"/>
                <a:cs typeface="Times New Roman" panose="02020603050405020304" pitchFamily="18" charset="0"/>
              </a:rPr>
              <a:t> </a:t>
            </a:r>
            <a:r>
              <a:rPr lang="en-US" sz="2000" i="1" dirty="0">
                <a:latin typeface="Arial Narrow" panose="020B0606020202030204" pitchFamily="34" charset="0"/>
                <a:cs typeface="Times New Roman" panose="02020603050405020304" pitchFamily="18" charset="0"/>
              </a:rPr>
              <a:t>with</a:t>
            </a:r>
            <a:r>
              <a:rPr lang="en-US" sz="2000" dirty="0">
                <a:latin typeface="Arial Narrow" panose="020B0606020202030204" pitchFamily="34" charset="0"/>
                <a:cs typeface="Times New Roman" panose="02020603050405020304" pitchFamily="18" charset="0"/>
              </a:rPr>
              <a:t> </a:t>
            </a:r>
            <a:r>
              <a:rPr lang="en-US" sz="2000" b="1" dirty="0">
                <a:latin typeface="Arial Narrow" panose="020B0606020202030204" pitchFamily="34" charset="0"/>
                <a:cs typeface="Times New Roman" panose="02020603050405020304" pitchFamily="18" charset="0"/>
              </a:rPr>
              <a:t>Cryosphere</a:t>
            </a:r>
            <a:r>
              <a:rPr lang="en-US" sz="2000" dirty="0">
                <a:latin typeface="Arial Narrow" panose="020B0606020202030204" pitchFamily="34" charset="0"/>
                <a:cs typeface="Times New Roman" panose="02020603050405020304" pitchFamily="18" charset="0"/>
              </a:rPr>
              <a:t> in the following ways: </a:t>
            </a:r>
          </a:p>
        </p:txBody>
      </p:sp>
      <p:pic>
        <p:nvPicPr>
          <p:cNvPr id="7" name="Picture 6" descr="Diagram explaining how the atmosphere, hydrosphere, geosphere, and biosphere interact.">
            <a:extLst>
              <a:ext uri="{FF2B5EF4-FFF2-40B4-BE49-F238E27FC236}">
                <a16:creationId xmlns:a16="http://schemas.microsoft.com/office/drawing/2014/main" id="{D45B1F7A-34B3-0BD5-B01D-85EB6378FF4C}"/>
              </a:ext>
            </a:extLst>
          </p:cNvPr>
          <p:cNvPicPr>
            <a:picLocks noChangeAspect="1"/>
          </p:cNvPicPr>
          <p:nvPr/>
        </p:nvPicPr>
        <p:blipFill>
          <a:blip r:embed="rId3"/>
          <a:stretch>
            <a:fillRect/>
          </a:stretch>
        </p:blipFill>
        <p:spPr>
          <a:xfrm>
            <a:off x="4980364" y="1766147"/>
            <a:ext cx="6965370" cy="3709747"/>
          </a:xfrm>
          <a:prstGeom prst="rect">
            <a:avLst/>
          </a:prstGeom>
        </p:spPr>
      </p:pic>
      <p:sp>
        <p:nvSpPr>
          <p:cNvPr id="5" name="TextBox 4">
            <a:extLst>
              <a:ext uri="{FF2B5EF4-FFF2-40B4-BE49-F238E27FC236}">
                <a16:creationId xmlns:a16="http://schemas.microsoft.com/office/drawing/2014/main" id="{47962129-FBE6-F7C8-6903-25D0C134FAAA}"/>
              </a:ext>
            </a:extLst>
          </p:cNvPr>
          <p:cNvSpPr txBox="1"/>
          <p:nvPr/>
        </p:nvSpPr>
        <p:spPr>
          <a:xfrm>
            <a:off x="10248178" y="5615594"/>
            <a:ext cx="1564305" cy="246221"/>
          </a:xfrm>
          <a:prstGeom prst="rect">
            <a:avLst/>
          </a:prstGeom>
          <a:noFill/>
        </p:spPr>
        <p:txBody>
          <a:bodyPr wrap="square">
            <a:spAutoFit/>
          </a:bodyPr>
          <a:lstStyle/>
          <a:p>
            <a:pPr algn="ctr"/>
            <a:r>
              <a:rPr lang="en-US" sz="1000" dirty="0">
                <a:latin typeface="Arial Narrow" panose="020B0606020202030204" pitchFamily="34" charset="0"/>
                <a:cs typeface="Times New Roman" panose="02020603050405020304" pitchFamily="18" charset="0"/>
              </a:rPr>
              <a:t>Credit: My NASA data, NASA</a:t>
            </a:r>
          </a:p>
        </p:txBody>
      </p:sp>
      <p:sp>
        <p:nvSpPr>
          <p:cNvPr id="8" name="TextBox 7">
            <a:extLst>
              <a:ext uri="{FF2B5EF4-FFF2-40B4-BE49-F238E27FC236}">
                <a16:creationId xmlns:a16="http://schemas.microsoft.com/office/drawing/2014/main" id="{209FF11D-04B3-B60F-9E4C-7D6DFF5D7376}"/>
              </a:ext>
            </a:extLst>
          </p:cNvPr>
          <p:cNvSpPr txBox="1"/>
          <p:nvPr/>
        </p:nvSpPr>
        <p:spPr>
          <a:xfrm>
            <a:off x="751934" y="6149003"/>
            <a:ext cx="4725839" cy="400110"/>
          </a:xfrm>
          <a:prstGeom prst="rect">
            <a:avLst/>
          </a:prstGeom>
          <a:noFill/>
        </p:spPr>
        <p:txBody>
          <a:bodyPr wrap="square">
            <a:spAutoFit/>
          </a:bodyPr>
          <a:lstStyle/>
          <a:p>
            <a:pPr algn="ctr"/>
            <a:r>
              <a:rPr lang="en-US" sz="2000" dirty="0">
                <a:latin typeface="Arial Narrow" panose="020B0606020202030204" pitchFamily="34" charset="0"/>
                <a:cs typeface="Times New Roman" panose="02020603050405020304" pitchFamily="18" charset="0"/>
                <a:hlinkClick r:id="rId4"/>
              </a:rPr>
              <a:t>Video: A Spherical Movie About the Cryosphere</a:t>
            </a:r>
            <a:endParaRPr lang="en-US" sz="2000" dirty="0">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393038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A9DBB1-4309-7021-E9AF-5244E10DE1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6D8076-A432-4624-50A9-42825977ACF8}"/>
              </a:ext>
            </a:extLst>
          </p:cNvPr>
          <p:cNvSpPr>
            <a:spLocks noGrp="1"/>
          </p:cNvSpPr>
          <p:nvPr>
            <p:ph type="title"/>
          </p:nvPr>
        </p:nvSpPr>
        <p:spPr>
          <a:xfrm>
            <a:off x="838200" y="365125"/>
            <a:ext cx="10515600" cy="1015101"/>
          </a:xfrm>
        </p:spPr>
        <p:txBody>
          <a:bodyPr/>
          <a:lstStyle/>
          <a:p>
            <a:r>
              <a:rPr kumimoji="0" lang="en-US" sz="4400" i="0" u="none" strike="noStrike" kern="1200" cap="none" spc="0" normalizeH="0" baseline="0" noProof="0" dirty="0">
                <a:ln>
                  <a:noFill/>
                </a:ln>
                <a:solidFill>
                  <a:srgbClr val="000000"/>
                </a:solidFill>
                <a:effectLst/>
                <a:uLnTx/>
                <a:uFillTx/>
                <a:latin typeface="Arial Narrow" panose="020B0606020202030204" pitchFamily="34" charset="0"/>
                <a:cs typeface="Calibri" panose="020F0502020204030204" pitchFamily="34" charset="0"/>
              </a:rPr>
              <a:t>Water Distribution</a:t>
            </a:r>
            <a:endParaRPr 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C7E28047-CA0C-0971-391A-074280E6530A}"/>
              </a:ext>
            </a:extLst>
          </p:cNvPr>
          <p:cNvSpPr>
            <a:spLocks noGrp="1"/>
          </p:cNvSpPr>
          <p:nvPr>
            <p:ph idx="1"/>
          </p:nvPr>
        </p:nvSpPr>
        <p:spPr>
          <a:xfrm>
            <a:off x="838201" y="1458930"/>
            <a:ext cx="10177731" cy="4903369"/>
          </a:xfrm>
        </p:spPr>
        <p:txBody>
          <a:bodyPr>
            <a:noAutofit/>
          </a:bodyPr>
          <a:lstStyle/>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Oceans</a:t>
            </a:r>
            <a:r>
              <a:rPr lang="en-US" sz="2400" dirty="0">
                <a:latin typeface="Arial Narrow" panose="020B0606020202030204" pitchFamily="34" charset="0"/>
              </a:rPr>
              <a:t>: Contain </a:t>
            </a:r>
            <a:r>
              <a:rPr lang="en-US" sz="2400" b="1" dirty="0">
                <a:latin typeface="Arial Narrow" panose="020B0606020202030204" pitchFamily="34" charset="0"/>
              </a:rPr>
              <a:t>97%</a:t>
            </a:r>
            <a:r>
              <a:rPr lang="en-US" sz="2400" dirty="0">
                <a:latin typeface="Arial Narrow" panose="020B0606020202030204" pitchFamily="34" charset="0"/>
              </a:rPr>
              <a:t> of Earth's water and are mostly </a:t>
            </a:r>
            <a:r>
              <a:rPr lang="en-US" sz="2400" b="1" dirty="0">
                <a:latin typeface="Arial Narrow" panose="020B0606020202030204" pitchFamily="34" charset="0"/>
              </a:rPr>
              <a:t>salt</a:t>
            </a:r>
            <a:r>
              <a:rPr lang="en-US" sz="2400" dirty="0">
                <a:latin typeface="Arial Narrow" panose="020B0606020202030204" pitchFamily="34" charset="0"/>
              </a:rPr>
              <a:t> </a:t>
            </a:r>
            <a:r>
              <a:rPr lang="en-US" sz="2400" b="1" dirty="0">
                <a:latin typeface="Arial Narrow" panose="020B0606020202030204" pitchFamily="34" charset="0"/>
              </a:rPr>
              <a:t>water</a:t>
            </a:r>
            <a:r>
              <a:rPr lang="en-US" sz="2400" dirty="0">
                <a:latin typeface="Arial Narrow" panose="020B0606020202030204" pitchFamily="34" charset="0"/>
              </a:rPr>
              <a:t>.</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Glaciers</a:t>
            </a:r>
            <a:r>
              <a:rPr lang="en-US" sz="2400" dirty="0">
                <a:latin typeface="Arial Narrow" panose="020B0606020202030204" pitchFamily="34" charset="0"/>
              </a:rPr>
              <a:t> &amp; </a:t>
            </a:r>
            <a:r>
              <a:rPr lang="en-US" sz="2400" b="1" dirty="0">
                <a:latin typeface="Arial Narrow" panose="020B0606020202030204" pitchFamily="34" charset="0"/>
              </a:rPr>
              <a:t>Ice Caps</a:t>
            </a:r>
            <a:r>
              <a:rPr lang="en-US" sz="2400" dirty="0">
                <a:latin typeface="Arial Narrow" panose="020B0606020202030204" pitchFamily="34" charset="0"/>
              </a:rPr>
              <a:t>: Hold </a:t>
            </a:r>
            <a:r>
              <a:rPr lang="en-US" sz="2400" b="1" dirty="0">
                <a:latin typeface="Arial Narrow" panose="020B0606020202030204" pitchFamily="34" charset="0"/>
              </a:rPr>
              <a:t>~2%</a:t>
            </a:r>
            <a:r>
              <a:rPr lang="en-US" sz="2400" dirty="0">
                <a:latin typeface="Arial Narrow" panose="020B0606020202030204" pitchFamily="34" charset="0"/>
              </a:rPr>
              <a:t> of total water. </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Melting due to global warming could cause: </a:t>
            </a:r>
            <a:r>
              <a:rPr lang="en-US" i="1" dirty="0">
                <a:latin typeface="Arial Narrow" panose="020B0606020202030204" pitchFamily="34" charset="0"/>
              </a:rPr>
              <a:t>Sea level rise</a:t>
            </a:r>
            <a:r>
              <a:rPr lang="en-US" dirty="0">
                <a:latin typeface="Arial Narrow" panose="020B0606020202030204" pitchFamily="34" charset="0"/>
              </a:rPr>
              <a:t>, </a:t>
            </a:r>
            <a:r>
              <a:rPr lang="en-US" i="1" dirty="0">
                <a:latin typeface="Arial Narrow" panose="020B0606020202030204" pitchFamily="34" charset="0"/>
              </a:rPr>
              <a:t>coastal flooding</a:t>
            </a:r>
            <a:r>
              <a:rPr lang="en-US" dirty="0">
                <a:latin typeface="Arial Narrow" panose="020B0606020202030204" pitchFamily="34" charset="0"/>
              </a:rPr>
              <a:t>, and </a:t>
            </a:r>
            <a:r>
              <a:rPr lang="en-US" i="1" dirty="0">
                <a:latin typeface="Arial Narrow" panose="020B0606020202030204" pitchFamily="34" charset="0"/>
              </a:rPr>
              <a:t>ecosystem disruption</a:t>
            </a:r>
            <a:r>
              <a:rPr lang="en-US" dirty="0">
                <a:latin typeface="Arial Narrow" panose="020B0606020202030204" pitchFamily="34" charset="0"/>
              </a:rPr>
              <a:t>.</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Groundwater</a:t>
            </a:r>
            <a:r>
              <a:rPr lang="en-US" sz="2400" dirty="0">
                <a:latin typeface="Arial Narrow" panose="020B0606020202030204" pitchFamily="34" charset="0"/>
              </a:rPr>
              <a:t> &amp; </a:t>
            </a:r>
            <a:r>
              <a:rPr lang="en-US" sz="2400" b="1" dirty="0">
                <a:latin typeface="Arial Narrow" panose="020B0606020202030204" pitchFamily="34" charset="0"/>
              </a:rPr>
              <a:t>Soil Water</a:t>
            </a:r>
            <a:r>
              <a:rPr lang="en-US" sz="2400" dirty="0">
                <a:latin typeface="Arial Narrow" panose="020B0606020202030204" pitchFamily="34" charset="0"/>
              </a:rPr>
              <a:t>: </a:t>
            </a:r>
          </a:p>
          <a:p>
            <a:pPr lvl="1">
              <a:lnSpc>
                <a:spcPct val="100000"/>
              </a:lnSpc>
              <a:spcBef>
                <a:spcPts val="0"/>
              </a:spcBef>
              <a:spcAft>
                <a:spcPts val="600"/>
              </a:spcAft>
              <a:buFont typeface="Wingdings" panose="05000000000000000000" pitchFamily="2" charset="2"/>
              <a:buChar char="q"/>
            </a:pPr>
            <a:r>
              <a:rPr lang="en-US" b="1" dirty="0">
                <a:latin typeface="Arial Narrow" panose="020B0606020202030204" pitchFamily="34" charset="0"/>
              </a:rPr>
              <a:t> Groundwater</a:t>
            </a:r>
            <a:r>
              <a:rPr lang="en-US" dirty="0">
                <a:latin typeface="Arial Narrow" panose="020B0606020202030204" pitchFamily="34" charset="0"/>
              </a:rPr>
              <a:t>: </a:t>
            </a:r>
            <a:r>
              <a:rPr lang="en-US" b="1" dirty="0">
                <a:latin typeface="Arial Narrow" panose="020B0606020202030204" pitchFamily="34" charset="0"/>
              </a:rPr>
              <a:t>~0.63% </a:t>
            </a:r>
            <a:r>
              <a:rPr lang="en-US" dirty="0">
                <a:latin typeface="Arial Narrow" panose="020B0606020202030204" pitchFamily="34" charset="0"/>
              </a:rPr>
              <a:t>(saturated year-round)</a:t>
            </a:r>
          </a:p>
          <a:p>
            <a:pPr lvl="1">
              <a:lnSpc>
                <a:spcPct val="100000"/>
              </a:lnSpc>
              <a:spcBef>
                <a:spcPts val="0"/>
              </a:spcBef>
              <a:spcAft>
                <a:spcPts val="600"/>
              </a:spcAft>
              <a:buFont typeface="Wingdings" panose="05000000000000000000" pitchFamily="2" charset="2"/>
              <a:buChar char="q"/>
            </a:pPr>
            <a:r>
              <a:rPr lang="en-US" b="1" dirty="0">
                <a:latin typeface="Arial Narrow" panose="020B0606020202030204" pitchFamily="34" charset="0"/>
              </a:rPr>
              <a:t> Soil water</a:t>
            </a:r>
            <a:r>
              <a:rPr lang="en-US" dirty="0">
                <a:latin typeface="Arial Narrow" panose="020B0606020202030204" pitchFamily="34" charset="0"/>
              </a:rPr>
              <a:t>: ~0.005% (fills after rain)</a:t>
            </a:r>
          </a:p>
          <a:p>
            <a:pPr lvl="1">
              <a:lnSpc>
                <a:spcPct val="100000"/>
              </a:lnSpc>
              <a:spcBef>
                <a:spcPts val="0"/>
              </a:spcBef>
              <a:spcAft>
                <a:spcPts val="600"/>
              </a:spcAft>
              <a:buFont typeface="Wingdings" panose="05000000000000000000" pitchFamily="2" charset="2"/>
              <a:buChar char="q"/>
            </a:pPr>
            <a:r>
              <a:rPr lang="en-US" dirty="0">
                <a:latin typeface="Arial Narrow" panose="020B0606020202030204" pitchFamily="34" charset="0"/>
              </a:rPr>
              <a:t> Vital for </a:t>
            </a:r>
            <a:r>
              <a:rPr lang="en-US" b="1" dirty="0">
                <a:latin typeface="Arial Narrow" panose="020B0606020202030204" pitchFamily="34" charset="0"/>
              </a:rPr>
              <a:t>drinking water</a:t>
            </a:r>
            <a:r>
              <a:rPr lang="en-US" dirty="0">
                <a:latin typeface="Arial Narrow" panose="020B0606020202030204" pitchFamily="34" charset="0"/>
              </a:rPr>
              <a:t>, </a:t>
            </a:r>
            <a:r>
              <a:rPr lang="en-US" b="1" dirty="0">
                <a:latin typeface="Arial Narrow" panose="020B0606020202030204" pitchFamily="34" charset="0"/>
              </a:rPr>
              <a:t>irrigation</a:t>
            </a:r>
            <a:r>
              <a:rPr lang="en-US" dirty="0">
                <a:latin typeface="Arial Narrow" panose="020B0606020202030204" pitchFamily="34" charset="0"/>
              </a:rPr>
              <a:t>, and </a:t>
            </a:r>
            <a:r>
              <a:rPr lang="en-US" b="1" dirty="0">
                <a:latin typeface="Arial Narrow" panose="020B0606020202030204" pitchFamily="34" charset="0"/>
              </a:rPr>
              <a:t>plant growth</a:t>
            </a:r>
            <a:r>
              <a:rPr lang="en-US" dirty="0">
                <a:latin typeface="Arial Narrow" panose="020B0606020202030204" pitchFamily="34" charset="0"/>
              </a:rPr>
              <a:t>.</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Freshwater</a:t>
            </a:r>
            <a:r>
              <a:rPr lang="en-US" sz="2400" dirty="0">
                <a:latin typeface="Arial Narrow" panose="020B0606020202030204" pitchFamily="34" charset="0"/>
              </a:rPr>
              <a:t> in Rivers, Lakes, Streams: </a:t>
            </a:r>
            <a:r>
              <a:rPr lang="en-US" sz="2400" b="1" dirty="0">
                <a:latin typeface="Arial Narrow" panose="020B0606020202030204" pitchFamily="34" charset="0"/>
              </a:rPr>
              <a:t>Less</a:t>
            </a:r>
            <a:r>
              <a:rPr lang="en-US" sz="2400" dirty="0">
                <a:latin typeface="Arial Narrow" panose="020B0606020202030204" pitchFamily="34" charset="0"/>
              </a:rPr>
              <a:t> </a:t>
            </a:r>
            <a:r>
              <a:rPr lang="en-US" sz="2400" b="1" dirty="0">
                <a:latin typeface="Arial Narrow" panose="020B0606020202030204" pitchFamily="34" charset="0"/>
              </a:rPr>
              <a:t>than</a:t>
            </a:r>
            <a:r>
              <a:rPr lang="en-US" sz="2400" dirty="0">
                <a:latin typeface="Arial Narrow" panose="020B0606020202030204" pitchFamily="34" charset="0"/>
              </a:rPr>
              <a:t> </a:t>
            </a:r>
            <a:r>
              <a:rPr lang="en-US" sz="2400" b="1" dirty="0">
                <a:latin typeface="Arial Narrow" panose="020B0606020202030204" pitchFamily="34" charset="0"/>
              </a:rPr>
              <a:t>0.03%</a:t>
            </a:r>
            <a:r>
              <a:rPr lang="en-US" sz="2400" dirty="0">
                <a:latin typeface="Arial Narrow" panose="020B0606020202030204" pitchFamily="34" charset="0"/>
              </a:rPr>
              <a:t> of total water and includes </a:t>
            </a:r>
            <a:r>
              <a:rPr lang="en-US" sz="2400" b="1" dirty="0">
                <a:latin typeface="Arial Narrow" panose="020B0606020202030204" pitchFamily="34" charset="0"/>
              </a:rPr>
              <a:t>saline lakes </a:t>
            </a:r>
            <a:r>
              <a:rPr lang="en-US" sz="2400" dirty="0">
                <a:latin typeface="Arial Narrow" panose="020B0606020202030204" pitchFamily="34" charset="0"/>
              </a:rPr>
              <a:t>and </a:t>
            </a:r>
            <a:r>
              <a:rPr lang="en-US" sz="2400" b="1" dirty="0">
                <a:latin typeface="Arial Narrow" panose="020B0606020202030204" pitchFamily="34" charset="0"/>
              </a:rPr>
              <a:t>inland seas</a:t>
            </a:r>
            <a:r>
              <a:rPr lang="en-US" sz="2400" dirty="0">
                <a:latin typeface="Arial Narrow" panose="020B0606020202030204" pitchFamily="34" charset="0"/>
              </a:rPr>
              <a:t>.</a:t>
            </a:r>
          </a:p>
          <a:p>
            <a:pPr>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 </a:t>
            </a:r>
            <a:r>
              <a:rPr lang="en-US" sz="2400" b="1" dirty="0">
                <a:latin typeface="Arial Narrow" panose="020B0606020202030204" pitchFamily="34" charset="0"/>
              </a:rPr>
              <a:t>Atmosphere</a:t>
            </a:r>
            <a:r>
              <a:rPr lang="en-US" sz="2400" dirty="0">
                <a:latin typeface="Arial Narrow" panose="020B0606020202030204" pitchFamily="34" charset="0"/>
              </a:rPr>
              <a:t>: Holds only </a:t>
            </a:r>
            <a:r>
              <a:rPr lang="en-US" sz="2400" b="1" dirty="0">
                <a:latin typeface="Arial Narrow" panose="020B0606020202030204" pitchFamily="34" charset="0"/>
              </a:rPr>
              <a:t>~0.0001% </a:t>
            </a:r>
            <a:r>
              <a:rPr lang="en-US" sz="2400" dirty="0">
                <a:latin typeface="Arial Narrow" panose="020B0606020202030204" pitchFamily="34" charset="0"/>
              </a:rPr>
              <a:t>of total water and exists as </a:t>
            </a:r>
            <a:r>
              <a:rPr lang="en-US" sz="2400" i="1" dirty="0">
                <a:latin typeface="Arial Narrow" panose="020B0606020202030204" pitchFamily="34" charset="0"/>
              </a:rPr>
              <a:t>vapor</a:t>
            </a:r>
            <a:r>
              <a:rPr lang="en-US" sz="2400" dirty="0">
                <a:latin typeface="Arial Narrow" panose="020B0606020202030204" pitchFamily="34" charset="0"/>
              </a:rPr>
              <a:t>, </a:t>
            </a:r>
            <a:r>
              <a:rPr lang="en-US" sz="2400" i="1" dirty="0">
                <a:latin typeface="Arial Narrow" panose="020B0606020202030204" pitchFamily="34" charset="0"/>
              </a:rPr>
              <a:t>clouds</a:t>
            </a:r>
            <a:r>
              <a:rPr lang="en-US" sz="2400" dirty="0">
                <a:latin typeface="Arial Narrow" panose="020B0606020202030204" pitchFamily="34" charset="0"/>
              </a:rPr>
              <a:t>, and </a:t>
            </a:r>
            <a:r>
              <a:rPr lang="en-US" sz="2400" i="1" dirty="0">
                <a:latin typeface="Arial Narrow" panose="020B0606020202030204" pitchFamily="34" charset="0"/>
              </a:rPr>
              <a:t>precipitation</a:t>
            </a:r>
            <a:r>
              <a:rPr lang="en-US" sz="2400" dirty="0">
                <a:latin typeface="Arial Narrow" panose="020B0606020202030204" pitchFamily="34" charset="0"/>
              </a:rPr>
              <a:t>.</a:t>
            </a:r>
          </a:p>
        </p:txBody>
      </p:sp>
    </p:spTree>
    <p:extLst>
      <p:ext uri="{BB962C8B-B14F-4D97-AF65-F5344CB8AC3E}">
        <p14:creationId xmlns:p14="http://schemas.microsoft.com/office/powerpoint/2010/main" val="911812645"/>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155</TotalTime>
  <Words>3833</Words>
  <Application>Microsoft Office PowerPoint</Application>
  <PresentationFormat>Widescreen</PresentationFormat>
  <Paragraphs>372</Paragraphs>
  <Slides>42</Slides>
  <Notes>42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Arial Narrow</vt:lpstr>
      <vt:lpstr>Calibri</vt:lpstr>
      <vt:lpstr>Calibri Light</vt:lpstr>
      <vt:lpstr>Candara</vt:lpstr>
      <vt:lpstr>Wingdings</vt:lpstr>
      <vt:lpstr>Office Theme</vt:lpstr>
      <vt:lpstr>Lesson 8 Water resources</vt:lpstr>
      <vt:lpstr>Weekly readings:</vt:lpstr>
      <vt:lpstr>Key additional resources</vt:lpstr>
      <vt:lpstr>Key additional resources cont’d</vt:lpstr>
      <vt:lpstr>Learning Objectives</vt:lpstr>
      <vt:lpstr>Outline</vt:lpstr>
      <vt:lpstr>The Hydrosphere</vt:lpstr>
      <vt:lpstr>Cryosphere </vt:lpstr>
      <vt:lpstr>Water Distribution</vt:lpstr>
      <vt:lpstr>Various stores of water in the hydrosphere</vt:lpstr>
      <vt:lpstr>The Hydrologic Cycle</vt:lpstr>
      <vt:lpstr>The Hydrologic Cycle Key Processes</vt:lpstr>
      <vt:lpstr>Surface &amp; Subsurface</vt:lpstr>
      <vt:lpstr>Zones of Water beneath the Surface</vt:lpstr>
      <vt:lpstr>Soil Water Types</vt:lpstr>
      <vt:lpstr>Soil Texture</vt:lpstr>
      <vt:lpstr>Groundwater </vt:lpstr>
      <vt:lpstr>Groundwater Movement</vt:lpstr>
      <vt:lpstr>Groundwater and Human Use</vt:lpstr>
      <vt:lpstr>Consequences of Overuse</vt:lpstr>
      <vt:lpstr>Surface Water – Infiltration and Runoff</vt:lpstr>
      <vt:lpstr>Surface Water – Stream Flow and Discharge</vt:lpstr>
      <vt:lpstr>Stream Hydrographs</vt:lpstr>
      <vt:lpstr>Surface Water Use in the US</vt:lpstr>
      <vt:lpstr>The Colorado River</vt:lpstr>
      <vt:lpstr>Are We Approaching “Peak Water”?</vt:lpstr>
      <vt:lpstr>The Concept of the Water Balance</vt:lpstr>
      <vt:lpstr>The Soil Water Balance</vt:lpstr>
      <vt:lpstr>Applications of the Water Balance</vt:lpstr>
      <vt:lpstr>Soil Moisture</vt:lpstr>
      <vt:lpstr>Soil-Moisture Budget Overview</vt:lpstr>
      <vt:lpstr>Soil-Moisture Budget Overview Cont’d</vt:lpstr>
      <vt:lpstr>An example water budget</vt:lpstr>
      <vt:lpstr>Recharge Phase – September to November</vt:lpstr>
      <vt:lpstr>Surplus Phase – December to May</vt:lpstr>
      <vt:lpstr>Seasonal Trends and Hydrologic Impacts</vt:lpstr>
      <vt:lpstr>Soil Moisture Utilization – June and July</vt:lpstr>
      <vt:lpstr>Soil Moisture Deficit – August</vt:lpstr>
      <vt:lpstr>Soil Moisture Seasons for Rockford, Illinois</vt:lpstr>
      <vt:lpstr>The Four Soil Moisture Seasons</vt:lpstr>
      <vt:lpstr>Seasonal Intensity and Climate Influence</vt:lpstr>
      <vt:lpstr>Runoff model projections of large-scale relative changes in annual runoff for the period 2090-2099 relative to 1980-1999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meimei lin</cp:lastModifiedBy>
  <cp:revision>12</cp:revision>
  <dcterms:created xsi:type="dcterms:W3CDTF">2025-05-20T02:01:37Z</dcterms:created>
  <dcterms:modified xsi:type="dcterms:W3CDTF">2025-08-12T03:10:25Z</dcterms:modified>
</cp:coreProperties>
</file>